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media/image22.jpg" ContentType="image/png"/>
  <Override PartName="/ppt/tags/tag5.xml" ContentType="application/vnd.openxmlformats-officedocument.presentationml.tags+xml"/>
  <Override PartName="/ppt/notesSlides/notesSlide20.xml" ContentType="application/vnd.openxmlformats-officedocument.presentationml.notesSlide+xml"/>
  <Override PartName="/ppt/tags/tag6.xml" ContentType="application/vnd.openxmlformats-officedocument.presentationml.tags+xml"/>
  <Override PartName="/ppt/notesSlides/notesSlide21.xml" ContentType="application/vnd.openxmlformats-officedocument.presentationml.notesSlide+xml"/>
  <Override PartName="/ppt/tags/tag7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8.xml" ContentType="application/vnd.openxmlformats-officedocument.presentationml.tags+xml"/>
  <Override PartName="/ppt/notesSlides/notesSlide24.xml" ContentType="application/vnd.openxmlformats-officedocument.presentationml.notesSlide+xml"/>
  <Override PartName="/ppt/tags/tag9.xml" ContentType="application/vnd.openxmlformats-officedocument.presentationml.tags+xml"/>
  <Override PartName="/ppt/notesSlides/notesSlide25.xml" ContentType="application/vnd.openxmlformats-officedocument.presentationml.notesSlide+xml"/>
  <Override PartName="/ppt/tags/tag10.xml" ContentType="application/vnd.openxmlformats-officedocument.presentationml.tags+xml"/>
  <Override PartName="/ppt/notesSlides/notesSlide26.xml" ContentType="application/vnd.openxmlformats-officedocument.presentationml.notesSlide+xml"/>
  <Override PartName="/ppt/tags/tag11.xml" ContentType="application/vnd.openxmlformats-officedocument.presentationml.tags+xml"/>
  <Override PartName="/ppt/notesSlides/notesSlide27.xml" ContentType="application/vnd.openxmlformats-officedocument.presentationml.notesSlide+xml"/>
  <Override PartName="/ppt/tags/tag12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3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4.xml" ContentType="application/vnd.openxmlformats-officedocument.presentationml.tags+xml"/>
  <Override PartName="/ppt/notesSlides/notesSlide32.xml" ContentType="application/vnd.openxmlformats-officedocument.presentationml.notesSlide+xml"/>
  <Override PartName="/ppt/tags/tag15.xml" ContentType="application/vnd.openxmlformats-officedocument.presentationml.tags+xml"/>
  <Override PartName="/ppt/notesSlides/notesSlide3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4.xml" ContentType="application/vnd.openxmlformats-officedocument.presentationml.notesSlide+xml"/>
  <Override PartName="/ppt/tags/tag18.xml" ContentType="application/vnd.openxmlformats-officedocument.presentationml.tags+xml"/>
  <Override PartName="/ppt/notesSlides/notesSlide35.xml" ContentType="application/vnd.openxmlformats-officedocument.presentationml.notesSlide+xml"/>
  <Override PartName="/ppt/tags/tag19.xml" ContentType="application/vnd.openxmlformats-officedocument.presentationml.tags+xml"/>
  <Override PartName="/ppt/notesSlides/notesSlide36.xml" ContentType="application/vnd.openxmlformats-officedocument.presentationml.notesSlide+xml"/>
  <Override PartName="/ppt/tags/tag20.xml" ContentType="application/vnd.openxmlformats-officedocument.presentationml.tags+xml"/>
  <Override PartName="/ppt/notesSlides/notesSlide37.xml" ContentType="application/vnd.openxmlformats-officedocument.presentationml.notesSlide+xml"/>
  <Override PartName="/ppt/tags/tag21.xml" ContentType="application/vnd.openxmlformats-officedocument.presentationml.tags+xml"/>
  <Override PartName="/ppt/notesSlides/notesSlide38.xml" ContentType="application/vnd.openxmlformats-officedocument.presentationml.notesSlide+xml"/>
  <Override PartName="/ppt/tags/tag22.xml" ContentType="application/vnd.openxmlformats-officedocument.presentationml.tags+xml"/>
  <Override PartName="/ppt/notesSlides/notesSlide39.xml" ContentType="application/vnd.openxmlformats-officedocument.presentationml.notesSlide+xml"/>
  <Override PartName="/ppt/tags/tag23.xml" ContentType="application/vnd.openxmlformats-officedocument.presentationml.tags+xml"/>
  <Override PartName="/ppt/notesSlides/notesSlide40.xml" ContentType="application/vnd.openxmlformats-officedocument.presentationml.notesSlide+xml"/>
  <Override PartName="/ppt/tags/tag24.xml" ContentType="application/vnd.openxmlformats-officedocument.presentationml.tags+xml"/>
  <Override PartName="/ppt/notesSlides/notesSlide41.xml" ContentType="application/vnd.openxmlformats-officedocument.presentationml.notesSlide+xml"/>
  <Override PartName="/ppt/tags/tag25.xml" ContentType="application/vnd.openxmlformats-officedocument.presentationml.tags+xml"/>
  <Override PartName="/ppt/notesSlides/notesSlide42.xml" ContentType="application/vnd.openxmlformats-officedocument.presentationml.notesSlide+xml"/>
  <Override PartName="/ppt/tags/tag26.xml" ContentType="application/vnd.openxmlformats-officedocument.presentationml.tags+xml"/>
  <Override PartName="/ppt/notesSlides/notesSlide43.xml" ContentType="application/vnd.openxmlformats-officedocument.presentationml.notesSlide+xml"/>
  <Override PartName="/ppt/tags/tag27.xml" ContentType="application/vnd.openxmlformats-officedocument.presentationml.tags+xml"/>
  <Override PartName="/ppt/notesSlides/notesSlide44.xml" ContentType="application/vnd.openxmlformats-officedocument.presentationml.notesSlide+xml"/>
  <Override PartName="/ppt/tags/tag28.xml" ContentType="application/vnd.openxmlformats-officedocument.presentationml.tags+xml"/>
  <Override PartName="/ppt/notesSlides/notesSlide45.xml" ContentType="application/vnd.openxmlformats-officedocument.presentationml.notesSlide+xml"/>
  <Override PartName="/ppt/tags/tag29.xml" ContentType="application/vnd.openxmlformats-officedocument.presentationml.tags+xml"/>
  <Override PartName="/ppt/notesSlides/notesSlide46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61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62.xml" ContentType="application/vnd.openxmlformats-officedocument.presentationml.notesSlide+xml"/>
  <Override PartName="/ppt/tags/tag36.xml" ContentType="application/vnd.openxmlformats-officedocument.presentationml.tags+xml"/>
  <Override PartName="/ppt/notesSlides/notesSlide63.xml" ContentType="application/vnd.openxmlformats-officedocument.presentationml.notesSlide+xml"/>
  <Override PartName="/ppt/tags/tag37.xml" ContentType="application/vnd.openxmlformats-officedocument.presentationml.tags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tags/tag38.xml" ContentType="application/vnd.openxmlformats-officedocument.presentationml.tags+xml"/>
  <Override PartName="/ppt/notesSlides/notesSlide67.xml" ContentType="application/vnd.openxmlformats-officedocument.presentationml.notesSlide+xml"/>
  <Override PartName="/ppt/tags/tag39.xml" ContentType="application/vnd.openxmlformats-officedocument.presentationml.tags+xml"/>
  <Override PartName="/ppt/notesSlides/notesSlide68.xml" ContentType="application/vnd.openxmlformats-officedocument.presentationml.notesSlide+xml"/>
  <Override PartName="/ppt/tags/tag40.xml" ContentType="application/vnd.openxmlformats-officedocument.presentationml.tags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tags/tag41.xml" ContentType="application/vnd.openxmlformats-officedocument.presentationml.tags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tags/tag42.xml" ContentType="application/vnd.openxmlformats-officedocument.presentationml.tags+xml"/>
  <Override PartName="/ppt/notesSlides/notesSlide89.xml" ContentType="application/vnd.openxmlformats-officedocument.presentationml.notesSlide+xml"/>
  <Override PartName="/ppt/tags/tag43.xml" ContentType="application/vnd.openxmlformats-officedocument.presentationml.tags+xml"/>
  <Override PartName="/ppt/notesSlides/notesSlide90.xml" ContentType="application/vnd.openxmlformats-officedocument.presentationml.notesSlide+xml"/>
  <Override PartName="/ppt/tags/tag44.xml" ContentType="application/vnd.openxmlformats-officedocument.presentationml.tags+xml"/>
  <Override PartName="/ppt/notesSlides/notesSlide91.xml" ContentType="application/vnd.openxmlformats-officedocument.presentationml.notesSlide+xml"/>
  <Override PartName="/ppt/tags/tag45.xml" ContentType="application/vnd.openxmlformats-officedocument.presentationml.tags+xml"/>
  <Override PartName="/ppt/notesSlides/notesSlide92.xml" ContentType="application/vnd.openxmlformats-officedocument.presentationml.notesSlide+xml"/>
  <Override PartName="/ppt/tags/tag46.xml" ContentType="application/vnd.openxmlformats-officedocument.presentationml.tags+xml"/>
  <Override PartName="/ppt/notesSlides/notesSlide93.xml" ContentType="application/vnd.openxmlformats-officedocument.presentationml.notesSlide+xml"/>
  <Override PartName="/ppt/tags/tag47.xml" ContentType="application/vnd.openxmlformats-officedocument.presentationml.tags+xml"/>
  <Override PartName="/ppt/notesSlides/notesSlide94.xml" ContentType="application/vnd.openxmlformats-officedocument.presentationml.notesSlide+xml"/>
  <Override PartName="/ppt/tags/tag48.xml" ContentType="application/vnd.openxmlformats-officedocument.presentationml.tags+xml"/>
  <Override PartName="/ppt/notesSlides/notesSlide95.xml" ContentType="application/vnd.openxmlformats-officedocument.presentationml.notesSlide+xml"/>
  <Override PartName="/ppt/tags/tag49.xml" ContentType="application/vnd.openxmlformats-officedocument.presentationml.tags+xml"/>
  <Override PartName="/ppt/notesSlides/notesSlide96.xml" ContentType="application/vnd.openxmlformats-officedocument.presentationml.notesSlide+xml"/>
  <Override PartName="/ppt/tags/tag51.xml" ContentType="application/vnd.openxmlformats-officedocument.presentationml.tags+xml"/>
  <Override PartName="/ppt/notesSlides/notesSlide97.xml" ContentType="application/vnd.openxmlformats-officedocument.presentationml.notesSlide+xml"/>
  <Override PartName="/ppt/tags/tag52.xml" ContentType="application/vnd.openxmlformats-officedocument.presentationml.tags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</p:sldMasterIdLst>
  <p:notesMasterIdLst>
    <p:notesMasterId r:id="rId105"/>
  </p:notesMasterIdLst>
  <p:handoutMasterIdLst>
    <p:handoutMasterId r:id="rId106"/>
  </p:handoutMasterIdLst>
  <p:sldIdLst>
    <p:sldId id="361" r:id="rId3"/>
    <p:sldId id="432" r:id="rId4"/>
    <p:sldId id="363" r:id="rId5"/>
    <p:sldId id="434" r:id="rId6"/>
    <p:sldId id="685" r:id="rId7"/>
    <p:sldId id="723" r:id="rId8"/>
    <p:sldId id="724" r:id="rId9"/>
    <p:sldId id="725" r:id="rId10"/>
    <p:sldId id="726" r:id="rId11"/>
    <p:sldId id="737" r:id="rId12"/>
    <p:sldId id="684" r:id="rId13"/>
    <p:sldId id="731" r:id="rId14"/>
    <p:sldId id="681" r:id="rId15"/>
    <p:sldId id="682" r:id="rId16"/>
    <p:sldId id="683" r:id="rId17"/>
    <p:sldId id="680" r:id="rId18"/>
    <p:sldId id="678" r:id="rId19"/>
    <p:sldId id="692" r:id="rId20"/>
    <p:sldId id="727" r:id="rId21"/>
    <p:sldId id="728" r:id="rId22"/>
    <p:sldId id="729" r:id="rId23"/>
    <p:sldId id="730" r:id="rId24"/>
    <p:sldId id="771" r:id="rId25"/>
    <p:sldId id="676" r:id="rId26"/>
    <p:sldId id="686" r:id="rId27"/>
    <p:sldId id="740" r:id="rId28"/>
    <p:sldId id="695" r:id="rId29"/>
    <p:sldId id="687" r:id="rId30"/>
    <p:sldId id="694" r:id="rId31"/>
    <p:sldId id="696" r:id="rId32"/>
    <p:sldId id="693" r:id="rId33"/>
    <p:sldId id="697" r:id="rId34"/>
    <p:sldId id="671" r:id="rId35"/>
    <p:sldId id="699" r:id="rId36"/>
    <p:sldId id="700" r:id="rId37"/>
    <p:sldId id="698" r:id="rId38"/>
    <p:sldId id="672" r:id="rId39"/>
    <p:sldId id="701" r:id="rId40"/>
    <p:sldId id="702" r:id="rId41"/>
    <p:sldId id="703" r:id="rId42"/>
    <p:sldId id="704" r:id="rId43"/>
    <p:sldId id="705" r:id="rId44"/>
    <p:sldId id="707" r:id="rId45"/>
    <p:sldId id="770" r:id="rId46"/>
    <p:sldId id="708" r:id="rId47"/>
    <p:sldId id="709" r:id="rId48"/>
    <p:sldId id="710" r:id="rId49"/>
    <p:sldId id="670" r:id="rId50"/>
    <p:sldId id="711" r:id="rId51"/>
    <p:sldId id="733" r:id="rId52"/>
    <p:sldId id="736" r:id="rId53"/>
    <p:sldId id="734" r:id="rId54"/>
    <p:sldId id="735" r:id="rId55"/>
    <p:sldId id="738" r:id="rId56"/>
    <p:sldId id="739" r:id="rId57"/>
    <p:sldId id="679" r:id="rId58"/>
    <p:sldId id="769" r:id="rId59"/>
    <p:sldId id="712" r:id="rId60"/>
    <p:sldId id="713" r:id="rId61"/>
    <p:sldId id="732" r:id="rId62"/>
    <p:sldId id="772" r:id="rId63"/>
    <p:sldId id="673" r:id="rId64"/>
    <p:sldId id="714" r:id="rId65"/>
    <p:sldId id="715" r:id="rId66"/>
    <p:sldId id="716" r:id="rId67"/>
    <p:sldId id="675" r:id="rId68"/>
    <p:sldId id="717" r:id="rId69"/>
    <p:sldId id="674" r:id="rId70"/>
    <p:sldId id="688" r:id="rId71"/>
    <p:sldId id="742" r:id="rId72"/>
    <p:sldId id="718" r:id="rId73"/>
    <p:sldId id="741" r:id="rId74"/>
    <p:sldId id="743" r:id="rId75"/>
    <p:sldId id="744" r:id="rId76"/>
    <p:sldId id="746" r:id="rId77"/>
    <p:sldId id="745" r:id="rId78"/>
    <p:sldId id="747" r:id="rId79"/>
    <p:sldId id="748" r:id="rId80"/>
    <p:sldId id="749" r:id="rId81"/>
    <p:sldId id="750" r:id="rId82"/>
    <p:sldId id="751" r:id="rId83"/>
    <p:sldId id="752" r:id="rId84"/>
    <p:sldId id="753" r:id="rId85"/>
    <p:sldId id="755" r:id="rId86"/>
    <p:sldId id="721" r:id="rId87"/>
    <p:sldId id="722" r:id="rId88"/>
    <p:sldId id="719" r:id="rId89"/>
    <p:sldId id="720" r:id="rId90"/>
    <p:sldId id="757" r:id="rId91"/>
    <p:sldId id="758" r:id="rId92"/>
    <p:sldId id="756" r:id="rId93"/>
    <p:sldId id="759" r:id="rId94"/>
    <p:sldId id="760" r:id="rId95"/>
    <p:sldId id="773" r:id="rId96"/>
    <p:sldId id="761" r:id="rId97"/>
    <p:sldId id="762" r:id="rId98"/>
    <p:sldId id="764" r:id="rId99"/>
    <p:sldId id="765" r:id="rId100"/>
    <p:sldId id="766" r:id="rId101"/>
    <p:sldId id="767" r:id="rId102"/>
    <p:sldId id="768" r:id="rId103"/>
    <p:sldId id="544" r:id="rId104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4">
          <p15:clr>
            <a:srgbClr val="A4A3A4"/>
          </p15:clr>
        </p15:guide>
        <p15:guide id="2" pos="317">
          <p15:clr>
            <a:srgbClr val="A4A3A4"/>
          </p15:clr>
        </p15:guide>
        <p15:guide id="3" orient="horz" pos="175">
          <p15:clr>
            <a:srgbClr val="A4A3A4"/>
          </p15:clr>
        </p15:guide>
        <p15:guide id="4" pos="2905">
          <p15:clr>
            <a:srgbClr val="A4A3A4"/>
          </p15:clr>
        </p15:guide>
        <p15:guide id="5" orient="horz" pos="1668">
          <p15:clr>
            <a:srgbClr val="A4A3A4"/>
          </p15:clr>
        </p15:guide>
        <p15:guide id="6" pos="54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75C9"/>
    <a:srgbClr val="92D050"/>
    <a:srgbClr val="FF0000"/>
    <a:srgbClr val="FF73A0"/>
    <a:srgbClr val="FDFDFD"/>
    <a:srgbClr val="10327B"/>
    <a:srgbClr val="E0E0E0"/>
    <a:srgbClr val="EFEFEF"/>
    <a:srgbClr val="2E486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41" autoAdjust="0"/>
    <p:restoredTop sz="91811" autoAdjust="0"/>
  </p:normalViewPr>
  <p:slideViewPr>
    <p:cSldViewPr snapToGrid="0" showGuides="1">
      <p:cViewPr varScale="1">
        <p:scale>
          <a:sx n="105" d="100"/>
          <a:sy n="105" d="100"/>
        </p:scale>
        <p:origin x="926" y="77"/>
      </p:cViewPr>
      <p:guideLst>
        <p:guide orient="horz" pos="3094"/>
        <p:guide pos="317"/>
        <p:guide orient="horz" pos="175"/>
        <p:guide pos="2905"/>
        <p:guide orient="horz" pos="1668"/>
        <p:guide pos="542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2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C7E0A-FE25-4298-B2A5-F81E4409DC3D}" type="datetimeFigureOut">
              <a:rPr lang="zh-CN" altLang="en-US" smtClean="0"/>
              <a:t>2023/7/5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04E8C-F5F4-4E78-B894-8ABE74AB9A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0784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B2BC2-E36F-4014-826D-67C3AA5D550C}" type="datetimeFigureOut">
              <a:rPr lang="zh-CN" altLang="en-US" smtClean="0"/>
              <a:t>2023/7/5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4EC1F-4C1A-4575-A29E-535B091AA9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95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165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4909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520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855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599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866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016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215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383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631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5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589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115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70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371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266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9022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7352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977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6890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746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9929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Solution: run</a:t>
            </a:r>
            <a:r>
              <a:rPr lang="en-US" altLang="zh-CN" baseline="0" dirty="0"/>
              <a:t> it for multiple times and pick the result with lowest loss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820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1195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9094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870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2313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8699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269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从数学上来看，不能划等号；从计算机角度来讲，近似等价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1243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078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6859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4379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02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5552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6101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2856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241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1126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0851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7654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8562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3580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课间休息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6501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003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4344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4968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3814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622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6716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支持向量，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找到线，平面，超平面作为分割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最大化距离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90</a:t>
            </a:r>
            <a:r>
              <a:rPr lang="zh-CN" altLang="en-US" dirty="0"/>
              <a:t>年代最受欢迎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3611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4214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1811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4444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0698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141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5129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7301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1032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9254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946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1965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9466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进一步用二次规划解决</a:t>
            </a:r>
            <a:endParaRPr lang="en-US" altLang="zh-CN" dirty="0"/>
          </a:p>
          <a:p>
            <a:r>
              <a:rPr lang="zh-CN" altLang="en-US" dirty="0"/>
              <a:t>最大化</a:t>
            </a:r>
            <a:r>
              <a:rPr lang="en-US" altLang="zh-CN" dirty="0"/>
              <a:t>gamma</a:t>
            </a:r>
            <a:r>
              <a:rPr lang="zh-CN" altLang="en-US" dirty="0"/>
              <a:t>就是最大化那个式子</a:t>
            </a:r>
            <a:endParaRPr lang="en-US" altLang="zh-CN" dirty="0"/>
          </a:p>
          <a:p>
            <a:r>
              <a:rPr lang="en-US" altLang="zh-CN" dirty="0" err="1"/>
              <a:t>s.t.</a:t>
            </a:r>
            <a:r>
              <a:rPr lang="zh-CN" altLang="en-US" dirty="0"/>
              <a:t>约束于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3254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4164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7835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其他激活函数：</a:t>
            </a:r>
            <a:r>
              <a:rPr lang="en-US" altLang="zh-CN" dirty="0"/>
              <a:t>sigmoid</a:t>
            </a:r>
            <a:r>
              <a:rPr lang="zh-CN" altLang="en-US" dirty="0"/>
              <a:t>，</a:t>
            </a:r>
            <a:r>
              <a:rPr lang="en-US" altLang="zh-CN" dirty="0"/>
              <a:t>tanh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68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设想在一个有</a:t>
            </a:r>
            <a:r>
              <a:rPr lang="en-US" altLang="zh-CN" dirty="0"/>
              <a:t>N</a:t>
            </a:r>
            <a:r>
              <a:rPr lang="zh-CN" altLang="en-US" dirty="0"/>
              <a:t>个样本点的特征空间，初始确定一个中心点</a:t>
            </a:r>
            <a:r>
              <a:rPr lang="en-US" altLang="zh-CN" dirty="0"/>
              <a:t>center</a:t>
            </a:r>
            <a:r>
              <a:rPr lang="zh-CN" altLang="en-US" dirty="0"/>
              <a:t>；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）计算在设置的半径为</a:t>
            </a:r>
            <a:r>
              <a:rPr lang="en-US" altLang="zh-CN" dirty="0"/>
              <a:t>D</a:t>
            </a:r>
            <a:r>
              <a:rPr lang="zh-CN" altLang="en-US" dirty="0"/>
              <a:t>的圆形空间内所有的点（</a:t>
            </a:r>
            <a:r>
              <a:rPr lang="en-US" altLang="zh-CN" dirty="0"/>
              <a:t>xi</a:t>
            </a:r>
            <a:r>
              <a:rPr lang="zh-CN" altLang="en-US" dirty="0"/>
              <a:t>）与中心点</a:t>
            </a:r>
            <a:r>
              <a:rPr lang="en-US" altLang="zh-CN" dirty="0"/>
              <a:t>center</a:t>
            </a:r>
            <a:r>
              <a:rPr lang="zh-CN" altLang="en-US" dirty="0"/>
              <a:t>的向量；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）计算整个圆形空间内所有向量的平均值，得到一个偏移均值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）将中心点</a:t>
            </a:r>
            <a:r>
              <a:rPr lang="en-US" altLang="zh-CN" dirty="0"/>
              <a:t>center</a:t>
            </a:r>
            <a:r>
              <a:rPr lang="zh-CN" altLang="en-US" dirty="0"/>
              <a:t>移动到偏移均值位置；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）重复移动，直到满足一定条件结束。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8628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让同学写解析式</a:t>
            </a:r>
            <a:r>
              <a:rPr lang="en-US" altLang="zh-CN" dirty="0"/>
              <a:t>w1x1+w2x2=0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6819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4178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804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9483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3807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89423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1657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07321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07020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494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核心点，边界点和噪声点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为核心点，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邻域内，那么称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密度直达。任何核心点到其自身密度直达，密度直达不具有对称性，如果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密度直达，那么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不一定密度直达。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由密度可达关系导出的最大密度相连的样本集合，即为最终聚类的一个簇。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5701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34209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3707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epoch32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64500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边界不够合理，不如</a:t>
            </a:r>
            <a:r>
              <a:rPr lang="en-US" altLang="zh-CN" dirty="0"/>
              <a:t>SVM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3203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epoch122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2882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24572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04860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8356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20824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02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79142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线性回归，</a:t>
            </a:r>
            <a:r>
              <a:rPr lang="en-US" altLang="zh-CN" dirty="0"/>
              <a:t>SVM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48076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29901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71391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1074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77233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40094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88568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34853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19346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1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8" name="椭圆 7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版权所有</a:t>
            </a:r>
            <a:r>
              <a:rPr lang="en-US" altLang="zh-CN"/>
              <a:t>@</a:t>
            </a:r>
            <a:r>
              <a:rPr lang="zh-CN" altLang="en-US"/>
              <a:t>郑小林，浙江大学人工智能研究所</a:t>
            </a:r>
            <a:r>
              <a:rPr lang="en-US" altLang="zh-CN"/>
              <a:t>, </a:t>
            </a:r>
            <a:r>
              <a:rPr lang="en-GB" altLang="zh-CN"/>
              <a:t>xlzheng@zju.edu.cn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版权所有</a:t>
            </a:r>
            <a:r>
              <a:rPr lang="en-US" altLang="zh-CN"/>
              <a:t>@</a:t>
            </a:r>
            <a:r>
              <a:rPr lang="zh-CN" altLang="en-US"/>
              <a:t>郑小林，浙江大学人工智能研究所</a:t>
            </a:r>
            <a:r>
              <a:rPr lang="en-US" altLang="zh-CN"/>
              <a:t>, </a:t>
            </a:r>
            <a:r>
              <a:rPr lang="en-GB" altLang="zh-CN"/>
              <a:t>xlzheng@zju.edu.cn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版权所有</a:t>
            </a:r>
            <a:r>
              <a:rPr lang="en-US" altLang="zh-CN"/>
              <a:t>@</a:t>
            </a:r>
            <a:r>
              <a:rPr lang="zh-CN" altLang="en-US"/>
              <a:t>郑小林，浙江大学人工智能研究所</a:t>
            </a:r>
            <a:r>
              <a:rPr lang="en-US" altLang="zh-CN"/>
              <a:t>, </a:t>
            </a:r>
            <a:r>
              <a:rPr lang="en-GB" altLang="zh-CN"/>
              <a:t>xlzheng@zju.edu.cn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版权所有</a:t>
            </a:r>
            <a:r>
              <a:rPr lang="en-US" altLang="zh-CN"/>
              <a:t>@</a:t>
            </a:r>
            <a:r>
              <a:rPr lang="zh-CN" altLang="en-US"/>
              <a:t>郑小林，浙江大学人工智能研究所</a:t>
            </a:r>
            <a:r>
              <a:rPr lang="en-US" altLang="zh-CN"/>
              <a:t>, </a:t>
            </a:r>
            <a:r>
              <a:rPr lang="en-GB" altLang="zh-CN"/>
              <a:t>xlzheng@zju.edu.cn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版权所有</a:t>
            </a:r>
            <a:r>
              <a:rPr lang="en-US" altLang="zh-CN"/>
              <a:t>@</a:t>
            </a:r>
            <a:r>
              <a:rPr lang="zh-CN" altLang="en-US"/>
              <a:t>郑小林，浙江大学人工智能研究所</a:t>
            </a:r>
            <a:r>
              <a:rPr lang="en-US" altLang="zh-CN"/>
              <a:t>, </a:t>
            </a:r>
            <a:r>
              <a:rPr lang="en-GB" altLang="zh-CN"/>
              <a:t>xlzheng@zju.edu.cn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版权所有</a:t>
            </a:r>
            <a:r>
              <a:rPr lang="en-US" altLang="zh-CN"/>
              <a:t>@</a:t>
            </a:r>
            <a:r>
              <a:rPr lang="zh-CN" altLang="en-US"/>
              <a:t>郑小林，浙江大学人工智能研究所</a:t>
            </a:r>
            <a:r>
              <a:rPr lang="en-US" altLang="zh-CN"/>
              <a:t>, </a:t>
            </a:r>
            <a:r>
              <a:rPr lang="en-GB" altLang="zh-CN"/>
              <a:t>xlzheng@zju.edu.cn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版权所有</a:t>
            </a:r>
            <a:r>
              <a:rPr lang="en-US" altLang="zh-CN"/>
              <a:t>@</a:t>
            </a:r>
            <a:r>
              <a:rPr lang="zh-CN" altLang="en-US"/>
              <a:t>郑小林，浙江大学人工智能研究所</a:t>
            </a:r>
            <a:r>
              <a:rPr lang="en-US" altLang="zh-CN"/>
              <a:t>, </a:t>
            </a:r>
            <a:r>
              <a:rPr lang="en-GB" altLang="zh-CN"/>
              <a:t>xlzheng@zju.edu.cn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版权所有</a:t>
            </a:r>
            <a:r>
              <a:rPr lang="en-US" altLang="zh-CN"/>
              <a:t>@</a:t>
            </a:r>
            <a:r>
              <a:rPr lang="zh-CN" altLang="en-US"/>
              <a:t>郑小林，浙江大学人工智能研究所</a:t>
            </a:r>
            <a:r>
              <a:rPr lang="en-US" altLang="zh-CN"/>
              <a:t>, </a:t>
            </a:r>
            <a:r>
              <a:rPr lang="en-GB" altLang="zh-CN"/>
              <a:t>xlzheng@zju.edu.cn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版权所有</a:t>
            </a:r>
            <a:r>
              <a:rPr lang="en-US" altLang="zh-CN"/>
              <a:t>@</a:t>
            </a:r>
            <a:r>
              <a:rPr lang="zh-CN" altLang="en-US"/>
              <a:t>郑小林，浙江大学人工智能研究所</a:t>
            </a:r>
            <a:r>
              <a:rPr lang="en-US" altLang="zh-CN"/>
              <a:t>, </a:t>
            </a:r>
            <a:r>
              <a:rPr lang="en-GB" altLang="zh-CN"/>
              <a:t>xlzheng@zju.edu.cn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8" name="椭圆 7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37511" y="1088314"/>
            <a:ext cx="8499413" cy="27348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8" name="椭圆 7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921458" y="781003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824904" y="2328028"/>
            <a:ext cx="1836773" cy="25190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824904" y="777552"/>
            <a:ext cx="1836773" cy="147330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921458" y="2911151"/>
            <a:ext cx="1836773" cy="19359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8" name="椭圆 7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42416" y="1443476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773829" y="1443476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705242" y="1443476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636655" y="1443475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版权所有</a:t>
            </a:r>
            <a:r>
              <a:rPr lang="en-US" altLang="zh-CN"/>
              <a:t>@</a:t>
            </a:r>
            <a:r>
              <a:rPr lang="zh-CN" altLang="en-US"/>
              <a:t>郑小林，浙江大学人工智能研究所</a:t>
            </a:r>
            <a:r>
              <a:rPr lang="en-US" altLang="zh-CN"/>
              <a:t>, </a:t>
            </a:r>
            <a:r>
              <a:rPr lang="en-GB" altLang="zh-CN"/>
              <a:t>xlzheng@zju.edu.cn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版权所有</a:t>
            </a:r>
            <a:r>
              <a:rPr lang="en-US" altLang="zh-CN"/>
              <a:t>@</a:t>
            </a:r>
            <a:r>
              <a:rPr lang="zh-CN" altLang="en-US"/>
              <a:t>郑小林，浙江大学人工智能研究所</a:t>
            </a:r>
            <a:r>
              <a:rPr lang="en-US" altLang="zh-CN"/>
              <a:t>, </a:t>
            </a:r>
            <a:r>
              <a:rPr lang="en-GB" altLang="zh-CN"/>
              <a:t>xlzheng@zju.edu.cn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3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slow">
    <p:wipe/>
  </p:transition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版权所有</a:t>
            </a:r>
            <a:r>
              <a:rPr lang="en-US" altLang="zh-CN"/>
              <a:t>@</a:t>
            </a:r>
            <a:r>
              <a:rPr lang="zh-CN" altLang="en-US"/>
              <a:t>郑小林，浙江大学人工智能研究所</a:t>
            </a:r>
            <a:r>
              <a:rPr lang="en-US" altLang="zh-CN"/>
              <a:t>, </a:t>
            </a:r>
            <a:r>
              <a:rPr lang="en-GB" altLang="zh-CN"/>
              <a:t>xlzheng@zju.edu.cn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ransition spd="slow">
    <p:wipe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image" Target="../media/image1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50.png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17.png"/><Relationship Id="rId4" Type="http://schemas.openxmlformats.org/officeDocument/2006/relationships/image" Target="../media/image150.png"/><Relationship Id="rId9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10" Type="http://schemas.openxmlformats.org/officeDocument/2006/relationships/image" Target="../media/image1.png"/><Relationship Id="rId4" Type="http://schemas.openxmlformats.org/officeDocument/2006/relationships/image" Target="../media/image150.png"/><Relationship Id="rId9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10" Type="http://schemas.openxmlformats.org/officeDocument/2006/relationships/image" Target="../media/image1.png"/><Relationship Id="rId4" Type="http://schemas.openxmlformats.org/officeDocument/2006/relationships/image" Target="../media/image150.png"/><Relationship Id="rId9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tags" Target="../tags/tag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23.jpeg"/><Relationship Id="rId5" Type="http://schemas.openxmlformats.org/officeDocument/2006/relationships/image" Target="../media/image1.png"/><Relationship Id="rId4" Type="http://schemas.openxmlformats.org/officeDocument/2006/relationships/image" Target="../media/image6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tags" Target="../tags/tag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tags" Target="../tags/tag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1.png"/><Relationship Id="rId5" Type="http://schemas.openxmlformats.org/officeDocument/2006/relationships/image" Target="../media/image232.png"/><Relationship Id="rId4" Type="http://schemas.openxmlformats.org/officeDocument/2006/relationships/tags" Target="../tags/tag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1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250.png"/><Relationship Id="rId5" Type="http://schemas.openxmlformats.org/officeDocument/2006/relationships/tags" Target="../tags/tag2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260.png"/><Relationship Id="rId5" Type="http://schemas.openxmlformats.org/officeDocument/2006/relationships/tags" Target="../tags/tag23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12.png"/><Relationship Id="rId5" Type="http://schemas.openxmlformats.org/officeDocument/2006/relationships/image" Target="../media/image270.png"/><Relationship Id="rId4" Type="http://schemas.openxmlformats.org/officeDocument/2006/relationships/tags" Target="../tags/tag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28.png"/><Relationship Id="rId5" Type="http://schemas.openxmlformats.org/officeDocument/2006/relationships/image" Target="../media/image240.png"/><Relationship Id="rId4" Type="http://schemas.openxmlformats.org/officeDocument/2006/relationships/tags" Target="../tags/tag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290.png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34.png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38.png"/><Relationship Id="rId5" Type="http://schemas.openxmlformats.org/officeDocument/2006/relationships/tags" Target="../tags/tag31.xml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0.jpeg"/><Relationship Id="rId4" Type="http://schemas.openxmlformats.org/officeDocument/2006/relationships/image" Target="../media/image3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5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4.png"/><Relationship Id="rId3" Type="http://schemas.openxmlformats.org/officeDocument/2006/relationships/image" Target="../media/image2.jpe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5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svg"/><Relationship Id="rId4" Type="http://schemas.openxmlformats.org/officeDocument/2006/relationships/image" Target="../media/image1.pn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6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90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3.xml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1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400.png"/><Relationship Id="rId5" Type="http://schemas.openxmlformats.org/officeDocument/2006/relationships/tags" Target="../tags/tag35.xml"/><Relationship Id="rId4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6" Type="http://schemas.openxmlformats.org/officeDocument/2006/relationships/image" Target="../media/image1.png"/><Relationship Id="rId5" Type="http://schemas.openxmlformats.org/officeDocument/2006/relationships/image" Target="../media/image481.png"/><Relationship Id="rId4" Type="http://schemas.openxmlformats.org/officeDocument/2006/relationships/tags" Target="../tags/tag3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image" Target="../media/image1.png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2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5" Type="http://schemas.openxmlformats.org/officeDocument/2006/relationships/image" Target="../media/image1.png"/><Relationship Id="rId4" Type="http://schemas.openxmlformats.org/officeDocument/2006/relationships/image" Target="../media/image45.jpe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image" Target="../media/image64.png"/><Relationship Id="rId5" Type="http://schemas.openxmlformats.org/officeDocument/2006/relationships/image" Target="../media/image4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6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image" Target="../media/image480.png"/><Relationship Id="rId5" Type="http://schemas.openxmlformats.org/officeDocument/2006/relationships/image" Target="../media/image49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8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1.png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8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1.png"/><Relationship Id="rId4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90.png"/><Relationship Id="rId4" Type="http://schemas.openxmlformats.org/officeDocument/2006/relationships/image" Target="../media/image6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90.png"/><Relationship Id="rId4" Type="http://schemas.openxmlformats.org/officeDocument/2006/relationships/image" Target="../media/image60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90.png"/><Relationship Id="rId4" Type="http://schemas.openxmlformats.org/officeDocument/2006/relationships/image" Target="../media/image6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90.png"/><Relationship Id="rId4" Type="http://schemas.openxmlformats.org/officeDocument/2006/relationships/image" Target="../media/image62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90.png"/><Relationship Id="rId4" Type="http://schemas.openxmlformats.org/officeDocument/2006/relationships/image" Target="../media/image6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9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90.png"/><Relationship Id="rId4" Type="http://schemas.openxmlformats.org/officeDocument/2006/relationships/image" Target="../media/image64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90.png"/><Relationship Id="rId4" Type="http://schemas.openxmlformats.org/officeDocument/2006/relationships/image" Target="../media/image65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jpg"/><Relationship Id="rId18" Type="http://schemas.openxmlformats.org/officeDocument/2006/relationships/image" Target="../media/image88.jpg"/><Relationship Id="rId26" Type="http://schemas.openxmlformats.org/officeDocument/2006/relationships/image" Target="../media/image96.jpg"/><Relationship Id="rId3" Type="http://schemas.openxmlformats.org/officeDocument/2006/relationships/image" Target="../media/image73.jpg"/><Relationship Id="rId21" Type="http://schemas.openxmlformats.org/officeDocument/2006/relationships/image" Target="../media/image91.jpg"/><Relationship Id="rId34" Type="http://schemas.openxmlformats.org/officeDocument/2006/relationships/image" Target="../media/image1.png"/><Relationship Id="rId7" Type="http://schemas.openxmlformats.org/officeDocument/2006/relationships/image" Target="../media/image77.jpg"/><Relationship Id="rId12" Type="http://schemas.openxmlformats.org/officeDocument/2006/relationships/image" Target="../media/image82.jpg"/><Relationship Id="rId17" Type="http://schemas.openxmlformats.org/officeDocument/2006/relationships/image" Target="../media/image87.jpg"/><Relationship Id="rId25" Type="http://schemas.openxmlformats.org/officeDocument/2006/relationships/image" Target="../media/image95.jpg"/><Relationship Id="rId33" Type="http://schemas.openxmlformats.org/officeDocument/2006/relationships/image" Target="../media/image103.jp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86.jpg"/><Relationship Id="rId20" Type="http://schemas.openxmlformats.org/officeDocument/2006/relationships/image" Target="../media/image90.jpg"/><Relationship Id="rId29" Type="http://schemas.openxmlformats.org/officeDocument/2006/relationships/image" Target="../media/image9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g"/><Relationship Id="rId11" Type="http://schemas.openxmlformats.org/officeDocument/2006/relationships/image" Target="../media/image81.jpg"/><Relationship Id="rId24" Type="http://schemas.openxmlformats.org/officeDocument/2006/relationships/image" Target="../media/image94.jpg"/><Relationship Id="rId32" Type="http://schemas.openxmlformats.org/officeDocument/2006/relationships/image" Target="../media/image102.jpg"/><Relationship Id="rId5" Type="http://schemas.openxmlformats.org/officeDocument/2006/relationships/image" Target="../media/image75.jpg"/><Relationship Id="rId15" Type="http://schemas.openxmlformats.org/officeDocument/2006/relationships/image" Target="../media/image85.jpg"/><Relationship Id="rId23" Type="http://schemas.openxmlformats.org/officeDocument/2006/relationships/image" Target="../media/image93.jpg"/><Relationship Id="rId28" Type="http://schemas.openxmlformats.org/officeDocument/2006/relationships/image" Target="../media/image98.jpg"/><Relationship Id="rId10" Type="http://schemas.openxmlformats.org/officeDocument/2006/relationships/image" Target="../media/image80.jpg"/><Relationship Id="rId19" Type="http://schemas.openxmlformats.org/officeDocument/2006/relationships/image" Target="../media/image89.jpg"/><Relationship Id="rId31" Type="http://schemas.openxmlformats.org/officeDocument/2006/relationships/image" Target="../media/image101.jpg"/><Relationship Id="rId4" Type="http://schemas.openxmlformats.org/officeDocument/2006/relationships/image" Target="../media/image74.jpg"/><Relationship Id="rId9" Type="http://schemas.openxmlformats.org/officeDocument/2006/relationships/image" Target="../media/image79.jpg"/><Relationship Id="rId14" Type="http://schemas.openxmlformats.org/officeDocument/2006/relationships/image" Target="../media/image84.jpg"/><Relationship Id="rId22" Type="http://schemas.openxmlformats.org/officeDocument/2006/relationships/image" Target="../media/image92.jpg"/><Relationship Id="rId27" Type="http://schemas.openxmlformats.org/officeDocument/2006/relationships/image" Target="../media/image97.jpg"/><Relationship Id="rId30" Type="http://schemas.openxmlformats.org/officeDocument/2006/relationships/image" Target="../media/image100.jpg"/><Relationship Id="rId8" Type="http://schemas.openxmlformats.org/officeDocument/2006/relationships/image" Target="../media/image78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99.png"/></Relationships>
</file>

<file path=ppt/slides/_rels/slide8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8.jpg"/><Relationship Id="rId117" Type="http://schemas.openxmlformats.org/officeDocument/2006/relationships/image" Target="../media/image219.jpg"/><Relationship Id="rId21" Type="http://schemas.openxmlformats.org/officeDocument/2006/relationships/image" Target="../media/image123.jpg"/><Relationship Id="rId42" Type="http://schemas.openxmlformats.org/officeDocument/2006/relationships/image" Target="../media/image144.jpg"/><Relationship Id="rId47" Type="http://schemas.openxmlformats.org/officeDocument/2006/relationships/image" Target="../media/image149.jpg"/><Relationship Id="rId63" Type="http://schemas.openxmlformats.org/officeDocument/2006/relationships/image" Target="../media/image165.jpg"/><Relationship Id="rId68" Type="http://schemas.openxmlformats.org/officeDocument/2006/relationships/image" Target="../media/image170.jpg"/><Relationship Id="rId84" Type="http://schemas.openxmlformats.org/officeDocument/2006/relationships/image" Target="../media/image186.jpg"/><Relationship Id="rId89" Type="http://schemas.openxmlformats.org/officeDocument/2006/relationships/image" Target="../media/image191.jpg"/><Relationship Id="rId112" Type="http://schemas.openxmlformats.org/officeDocument/2006/relationships/image" Target="../media/image214.jpg"/><Relationship Id="rId16" Type="http://schemas.openxmlformats.org/officeDocument/2006/relationships/image" Target="../media/image118.jpg"/><Relationship Id="rId107" Type="http://schemas.openxmlformats.org/officeDocument/2006/relationships/image" Target="../media/image209.jpg"/><Relationship Id="rId11" Type="http://schemas.openxmlformats.org/officeDocument/2006/relationships/image" Target="../media/image113.jpg"/><Relationship Id="rId32" Type="http://schemas.openxmlformats.org/officeDocument/2006/relationships/image" Target="../media/image134.jpg"/><Relationship Id="rId37" Type="http://schemas.openxmlformats.org/officeDocument/2006/relationships/image" Target="../media/image139.jpg"/><Relationship Id="rId53" Type="http://schemas.openxmlformats.org/officeDocument/2006/relationships/image" Target="../media/image155.jpg"/><Relationship Id="rId58" Type="http://schemas.openxmlformats.org/officeDocument/2006/relationships/image" Target="../media/image160.jpg"/><Relationship Id="rId74" Type="http://schemas.openxmlformats.org/officeDocument/2006/relationships/image" Target="../media/image176.jpg"/><Relationship Id="rId79" Type="http://schemas.openxmlformats.org/officeDocument/2006/relationships/image" Target="../media/image181.jpg"/><Relationship Id="rId102" Type="http://schemas.openxmlformats.org/officeDocument/2006/relationships/image" Target="../media/image204.jpg"/><Relationship Id="rId123" Type="http://schemas.openxmlformats.org/officeDocument/2006/relationships/image" Target="../media/image1.png"/><Relationship Id="rId5" Type="http://schemas.openxmlformats.org/officeDocument/2006/relationships/image" Target="../media/image107.jpg"/><Relationship Id="rId90" Type="http://schemas.openxmlformats.org/officeDocument/2006/relationships/image" Target="../media/image192.jpg"/><Relationship Id="rId95" Type="http://schemas.openxmlformats.org/officeDocument/2006/relationships/image" Target="../media/image197.jpg"/><Relationship Id="rId22" Type="http://schemas.openxmlformats.org/officeDocument/2006/relationships/image" Target="../media/image124.jpg"/><Relationship Id="rId27" Type="http://schemas.openxmlformats.org/officeDocument/2006/relationships/image" Target="../media/image129.jpg"/><Relationship Id="rId43" Type="http://schemas.openxmlformats.org/officeDocument/2006/relationships/image" Target="../media/image145.jpg"/><Relationship Id="rId48" Type="http://schemas.openxmlformats.org/officeDocument/2006/relationships/image" Target="../media/image150.jpg"/><Relationship Id="rId64" Type="http://schemas.openxmlformats.org/officeDocument/2006/relationships/image" Target="../media/image166.jpg"/><Relationship Id="rId69" Type="http://schemas.openxmlformats.org/officeDocument/2006/relationships/image" Target="../media/image171.jpg"/><Relationship Id="rId113" Type="http://schemas.openxmlformats.org/officeDocument/2006/relationships/image" Target="../media/image215.jpg"/><Relationship Id="rId118" Type="http://schemas.openxmlformats.org/officeDocument/2006/relationships/image" Target="../media/image220.jpg"/><Relationship Id="rId80" Type="http://schemas.openxmlformats.org/officeDocument/2006/relationships/image" Target="../media/image182.jpg"/><Relationship Id="rId85" Type="http://schemas.openxmlformats.org/officeDocument/2006/relationships/image" Target="../media/image187.jpg"/><Relationship Id="rId12" Type="http://schemas.openxmlformats.org/officeDocument/2006/relationships/image" Target="../media/image114.jpg"/><Relationship Id="rId17" Type="http://schemas.openxmlformats.org/officeDocument/2006/relationships/image" Target="../media/image119.jpg"/><Relationship Id="rId33" Type="http://schemas.openxmlformats.org/officeDocument/2006/relationships/image" Target="../media/image135.jpg"/><Relationship Id="rId38" Type="http://schemas.openxmlformats.org/officeDocument/2006/relationships/image" Target="../media/image140.jpg"/><Relationship Id="rId59" Type="http://schemas.openxmlformats.org/officeDocument/2006/relationships/image" Target="../media/image161.jpg"/><Relationship Id="rId103" Type="http://schemas.openxmlformats.org/officeDocument/2006/relationships/image" Target="../media/image205.jpg"/><Relationship Id="rId108" Type="http://schemas.openxmlformats.org/officeDocument/2006/relationships/image" Target="../media/image210.jpg"/><Relationship Id="rId54" Type="http://schemas.openxmlformats.org/officeDocument/2006/relationships/image" Target="../media/image156.jpg"/><Relationship Id="rId70" Type="http://schemas.openxmlformats.org/officeDocument/2006/relationships/image" Target="../media/image172.jpg"/><Relationship Id="rId75" Type="http://schemas.openxmlformats.org/officeDocument/2006/relationships/image" Target="../media/image177.jpg"/><Relationship Id="rId91" Type="http://schemas.openxmlformats.org/officeDocument/2006/relationships/image" Target="../media/image193.jpg"/><Relationship Id="rId96" Type="http://schemas.openxmlformats.org/officeDocument/2006/relationships/image" Target="../media/image19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jpg"/><Relationship Id="rId23" Type="http://schemas.openxmlformats.org/officeDocument/2006/relationships/image" Target="../media/image125.jpg"/><Relationship Id="rId28" Type="http://schemas.openxmlformats.org/officeDocument/2006/relationships/image" Target="../media/image130.jpg"/><Relationship Id="rId49" Type="http://schemas.openxmlformats.org/officeDocument/2006/relationships/image" Target="../media/image151.jpg"/><Relationship Id="rId114" Type="http://schemas.openxmlformats.org/officeDocument/2006/relationships/image" Target="../media/image216.jpg"/><Relationship Id="rId119" Type="http://schemas.openxmlformats.org/officeDocument/2006/relationships/image" Target="../media/image221.jpg"/><Relationship Id="rId44" Type="http://schemas.openxmlformats.org/officeDocument/2006/relationships/image" Target="../media/image146.jpg"/><Relationship Id="rId60" Type="http://schemas.openxmlformats.org/officeDocument/2006/relationships/image" Target="../media/image162.jpg"/><Relationship Id="rId65" Type="http://schemas.openxmlformats.org/officeDocument/2006/relationships/image" Target="../media/image167.jpg"/><Relationship Id="rId81" Type="http://schemas.openxmlformats.org/officeDocument/2006/relationships/image" Target="../media/image183.jpg"/><Relationship Id="rId86" Type="http://schemas.openxmlformats.org/officeDocument/2006/relationships/image" Target="../media/image188.jpg"/><Relationship Id="rId4" Type="http://schemas.openxmlformats.org/officeDocument/2006/relationships/image" Target="../media/image106.jpg"/><Relationship Id="rId9" Type="http://schemas.openxmlformats.org/officeDocument/2006/relationships/image" Target="../media/image111.jpg"/><Relationship Id="rId13" Type="http://schemas.openxmlformats.org/officeDocument/2006/relationships/image" Target="../media/image115.jpg"/><Relationship Id="rId18" Type="http://schemas.openxmlformats.org/officeDocument/2006/relationships/image" Target="../media/image120.jpg"/><Relationship Id="rId39" Type="http://schemas.openxmlformats.org/officeDocument/2006/relationships/image" Target="../media/image141.jpg"/><Relationship Id="rId109" Type="http://schemas.openxmlformats.org/officeDocument/2006/relationships/image" Target="../media/image211.jpg"/><Relationship Id="rId34" Type="http://schemas.openxmlformats.org/officeDocument/2006/relationships/image" Target="../media/image136.jpg"/><Relationship Id="rId50" Type="http://schemas.openxmlformats.org/officeDocument/2006/relationships/image" Target="../media/image152.jpg"/><Relationship Id="rId55" Type="http://schemas.openxmlformats.org/officeDocument/2006/relationships/image" Target="../media/image157.jpg"/><Relationship Id="rId76" Type="http://schemas.openxmlformats.org/officeDocument/2006/relationships/image" Target="../media/image178.jpg"/><Relationship Id="rId97" Type="http://schemas.openxmlformats.org/officeDocument/2006/relationships/image" Target="../media/image199.jpg"/><Relationship Id="rId104" Type="http://schemas.openxmlformats.org/officeDocument/2006/relationships/image" Target="../media/image206.jpg"/><Relationship Id="rId120" Type="http://schemas.openxmlformats.org/officeDocument/2006/relationships/image" Target="../media/image222.jpg"/><Relationship Id="rId7" Type="http://schemas.openxmlformats.org/officeDocument/2006/relationships/image" Target="../media/image109.jpg"/><Relationship Id="rId71" Type="http://schemas.openxmlformats.org/officeDocument/2006/relationships/image" Target="../media/image173.jpg"/><Relationship Id="rId92" Type="http://schemas.openxmlformats.org/officeDocument/2006/relationships/image" Target="../media/image194.jpg"/><Relationship Id="rId2" Type="http://schemas.openxmlformats.org/officeDocument/2006/relationships/notesSlide" Target="../notesSlides/notesSlide84.xml"/><Relationship Id="rId29" Type="http://schemas.openxmlformats.org/officeDocument/2006/relationships/image" Target="../media/image131.jpg"/><Relationship Id="rId24" Type="http://schemas.openxmlformats.org/officeDocument/2006/relationships/image" Target="../media/image126.jpg"/><Relationship Id="rId40" Type="http://schemas.openxmlformats.org/officeDocument/2006/relationships/image" Target="../media/image142.jpg"/><Relationship Id="rId45" Type="http://schemas.openxmlformats.org/officeDocument/2006/relationships/image" Target="../media/image147.jpg"/><Relationship Id="rId66" Type="http://schemas.openxmlformats.org/officeDocument/2006/relationships/image" Target="../media/image168.jpg"/><Relationship Id="rId87" Type="http://schemas.openxmlformats.org/officeDocument/2006/relationships/image" Target="../media/image189.jpg"/><Relationship Id="rId110" Type="http://schemas.openxmlformats.org/officeDocument/2006/relationships/image" Target="../media/image212.jpg"/><Relationship Id="rId115" Type="http://schemas.openxmlformats.org/officeDocument/2006/relationships/image" Target="../media/image217.jpg"/><Relationship Id="rId61" Type="http://schemas.openxmlformats.org/officeDocument/2006/relationships/image" Target="../media/image163.jpg"/><Relationship Id="rId82" Type="http://schemas.openxmlformats.org/officeDocument/2006/relationships/image" Target="../media/image184.jpg"/><Relationship Id="rId19" Type="http://schemas.openxmlformats.org/officeDocument/2006/relationships/image" Target="../media/image121.jpg"/><Relationship Id="rId14" Type="http://schemas.openxmlformats.org/officeDocument/2006/relationships/image" Target="../media/image116.jpg"/><Relationship Id="rId30" Type="http://schemas.openxmlformats.org/officeDocument/2006/relationships/image" Target="../media/image132.jpg"/><Relationship Id="rId35" Type="http://schemas.openxmlformats.org/officeDocument/2006/relationships/image" Target="../media/image137.jpg"/><Relationship Id="rId56" Type="http://schemas.openxmlformats.org/officeDocument/2006/relationships/image" Target="../media/image158.jpg"/><Relationship Id="rId77" Type="http://schemas.openxmlformats.org/officeDocument/2006/relationships/image" Target="../media/image179.jpg"/><Relationship Id="rId100" Type="http://schemas.openxmlformats.org/officeDocument/2006/relationships/image" Target="../media/image202.jpg"/><Relationship Id="rId105" Type="http://schemas.openxmlformats.org/officeDocument/2006/relationships/image" Target="../media/image207.jpg"/><Relationship Id="rId8" Type="http://schemas.openxmlformats.org/officeDocument/2006/relationships/image" Target="../media/image110.jpg"/><Relationship Id="rId51" Type="http://schemas.openxmlformats.org/officeDocument/2006/relationships/image" Target="../media/image153.jpg"/><Relationship Id="rId72" Type="http://schemas.openxmlformats.org/officeDocument/2006/relationships/image" Target="../media/image174.jpg"/><Relationship Id="rId93" Type="http://schemas.openxmlformats.org/officeDocument/2006/relationships/image" Target="../media/image195.jpg"/><Relationship Id="rId98" Type="http://schemas.openxmlformats.org/officeDocument/2006/relationships/image" Target="../media/image200.jpg"/><Relationship Id="rId121" Type="http://schemas.openxmlformats.org/officeDocument/2006/relationships/image" Target="../media/image223.jpg"/><Relationship Id="rId3" Type="http://schemas.openxmlformats.org/officeDocument/2006/relationships/image" Target="../media/image105.jpg"/><Relationship Id="rId25" Type="http://schemas.openxmlformats.org/officeDocument/2006/relationships/image" Target="../media/image127.jpg"/><Relationship Id="rId46" Type="http://schemas.openxmlformats.org/officeDocument/2006/relationships/image" Target="../media/image148.jpg"/><Relationship Id="rId67" Type="http://schemas.openxmlformats.org/officeDocument/2006/relationships/image" Target="../media/image169.jpg"/><Relationship Id="rId116" Type="http://schemas.openxmlformats.org/officeDocument/2006/relationships/image" Target="../media/image218.jpg"/><Relationship Id="rId20" Type="http://schemas.openxmlformats.org/officeDocument/2006/relationships/image" Target="../media/image122.jpg"/><Relationship Id="rId41" Type="http://schemas.openxmlformats.org/officeDocument/2006/relationships/image" Target="../media/image143.jpg"/><Relationship Id="rId62" Type="http://schemas.openxmlformats.org/officeDocument/2006/relationships/image" Target="../media/image164.jpg"/><Relationship Id="rId83" Type="http://schemas.openxmlformats.org/officeDocument/2006/relationships/image" Target="../media/image185.jpg"/><Relationship Id="rId88" Type="http://schemas.openxmlformats.org/officeDocument/2006/relationships/image" Target="../media/image190.jpg"/><Relationship Id="rId111" Type="http://schemas.openxmlformats.org/officeDocument/2006/relationships/image" Target="../media/image213.jpg"/><Relationship Id="rId15" Type="http://schemas.openxmlformats.org/officeDocument/2006/relationships/image" Target="../media/image117.jpg"/><Relationship Id="rId36" Type="http://schemas.openxmlformats.org/officeDocument/2006/relationships/image" Target="../media/image138.jpg"/><Relationship Id="rId57" Type="http://schemas.openxmlformats.org/officeDocument/2006/relationships/image" Target="../media/image159.jpg"/><Relationship Id="rId106" Type="http://schemas.openxmlformats.org/officeDocument/2006/relationships/image" Target="../media/image208.jpg"/><Relationship Id="rId10" Type="http://schemas.openxmlformats.org/officeDocument/2006/relationships/image" Target="../media/image112.jpg"/><Relationship Id="rId31" Type="http://schemas.openxmlformats.org/officeDocument/2006/relationships/image" Target="../media/image133.jpg"/><Relationship Id="rId52" Type="http://schemas.openxmlformats.org/officeDocument/2006/relationships/image" Target="../media/image154.jpg"/><Relationship Id="rId73" Type="http://schemas.openxmlformats.org/officeDocument/2006/relationships/image" Target="../media/image175.jpg"/><Relationship Id="rId78" Type="http://schemas.openxmlformats.org/officeDocument/2006/relationships/image" Target="../media/image180.jpg"/><Relationship Id="rId94" Type="http://schemas.openxmlformats.org/officeDocument/2006/relationships/image" Target="../media/image196.jpg"/><Relationship Id="rId99" Type="http://schemas.openxmlformats.org/officeDocument/2006/relationships/image" Target="../media/image201.jpg"/><Relationship Id="rId101" Type="http://schemas.openxmlformats.org/officeDocument/2006/relationships/image" Target="../media/image203.jpg"/><Relationship Id="rId122" Type="http://schemas.openxmlformats.org/officeDocument/2006/relationships/image" Target="../media/image224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5" Type="http://schemas.openxmlformats.org/officeDocument/2006/relationships/image" Target="../media/image1.png"/><Relationship Id="rId4" Type="http://schemas.openxmlformats.org/officeDocument/2006/relationships/image" Target="../media/image22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5" Type="http://schemas.openxmlformats.org/officeDocument/2006/relationships/image" Target="../media/image1.png"/><Relationship Id="rId4" Type="http://schemas.openxmlformats.org/officeDocument/2006/relationships/image" Target="../media/image22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notesSlide" Target="../notesSlides/notesSlide90.xml"/><Relationship Id="rId7" Type="http://schemas.openxmlformats.org/officeDocument/2006/relationships/image" Target="../media/image218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6" Type="http://schemas.openxmlformats.org/officeDocument/2006/relationships/image" Target="../media/image218.png"/><Relationship Id="rId5" Type="http://schemas.openxmlformats.org/officeDocument/2006/relationships/image" Target="../media/image2160.png"/><Relationship Id="rId4" Type="http://schemas.openxmlformats.org/officeDocument/2006/relationships/image" Target="../media/image23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6" Type="http://schemas.openxmlformats.org/officeDocument/2006/relationships/image" Target="../media/image2210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6" Type="http://schemas.openxmlformats.org/officeDocument/2006/relationships/image" Target="../media/image236.png"/><Relationship Id="rId5" Type="http://schemas.openxmlformats.org/officeDocument/2006/relationships/image" Target="../media/image65.png"/><Relationship Id="rId4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5" Type="http://schemas.openxmlformats.org/officeDocument/2006/relationships/image" Target="../media/image1.png"/><Relationship Id="rId4" Type="http://schemas.openxmlformats.org/officeDocument/2006/relationships/image" Target="../media/image23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5" Type="http://schemas.openxmlformats.org/officeDocument/2006/relationships/image" Target="../media/image1.png"/><Relationship Id="rId4" Type="http://schemas.openxmlformats.org/officeDocument/2006/relationships/image" Target="../media/image23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6" Type="http://schemas.openxmlformats.org/officeDocument/2006/relationships/image" Target="../media/image235.png"/><Relationship Id="rId5" Type="http://schemas.openxmlformats.org/officeDocument/2006/relationships/image" Target="../media/image2230.png"/><Relationship Id="rId4" Type="http://schemas.openxmlformats.org/officeDocument/2006/relationships/tags" Target="../tags/tag48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notesSlide" Target="../notesSlides/notesSlide96.xml"/><Relationship Id="rId7" Type="http://schemas.openxmlformats.org/officeDocument/2006/relationships/image" Target="../media/image230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image" Target="../media/image235.png"/><Relationship Id="rId5" Type="http://schemas.openxmlformats.org/officeDocument/2006/relationships/image" Target="../media/image2230.png"/><Relationship Id="rId4" Type="http://schemas.openxmlformats.org/officeDocument/2006/relationships/tags" Target="../tags/tag49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notesSlide" Target="../notesSlides/notesSlide97.xml"/><Relationship Id="rId7" Type="http://schemas.openxmlformats.org/officeDocument/2006/relationships/image" Target="../media/image23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6" Type="http://schemas.openxmlformats.org/officeDocument/2006/relationships/image" Target="../media/image235.png"/><Relationship Id="rId5" Type="http://schemas.openxmlformats.org/officeDocument/2006/relationships/image" Target="../media/image2230.png"/><Relationship Id="rId4" Type="http://schemas.openxmlformats.org/officeDocument/2006/relationships/tags" Target="../tags/tag51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notesSlide" Target="../notesSlides/notesSlide98.xml"/><Relationship Id="rId7" Type="http://schemas.openxmlformats.org/officeDocument/2006/relationships/image" Target="../media/image22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6" Type="http://schemas.openxmlformats.org/officeDocument/2006/relationships/image" Target="../media/image235.png"/><Relationship Id="rId5" Type="http://schemas.openxmlformats.org/officeDocument/2006/relationships/image" Target="../media/image2230.png"/><Relationship Id="rId4" Type="http://schemas.openxmlformats.org/officeDocument/2006/relationships/tags" Target="../tags/tag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5"/>
          <p:cNvSpPr txBox="1">
            <a:spLocks noChangeArrowheads="1"/>
          </p:cNvSpPr>
          <p:nvPr/>
        </p:nvSpPr>
        <p:spPr bwMode="auto">
          <a:xfrm>
            <a:off x="3086199" y="2641793"/>
            <a:ext cx="301980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2E4864"/>
                </a:solidFill>
                <a:latin typeface="+mn-ea"/>
                <a:ea typeface="+mn-ea"/>
              </a:rPr>
              <a:t>聚类与分类</a:t>
            </a:r>
          </a:p>
        </p:txBody>
      </p:sp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3695221" y="3645483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chemeClr val="accent1"/>
                </a:solidFill>
                <a:latin typeface="+mn-ea"/>
                <a:ea typeface="+mn-ea"/>
              </a:rPr>
              <a:t>主讲人：韩钟萱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3545205" y="3495675"/>
            <a:ext cx="2053590" cy="95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887041" y="3906923"/>
            <a:ext cx="3416847" cy="419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20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22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年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8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月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14880" y="1472565"/>
            <a:ext cx="476250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6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金融科技导论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042"/>
            <a:ext cx="9144000" cy="5138928"/>
          </a:xfrm>
          <a:prstGeom prst="rect">
            <a:avLst/>
          </a:prstGeom>
        </p:spPr>
      </p:pic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9287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聚类问题</a:t>
            </a:r>
            <a:r>
              <a:rPr lang="en-US" altLang="zh-CN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-</a:t>
            </a: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算法举例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14" name="椭圆 13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738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latin typeface="方正兰亭黑_GBK"/>
                <a:ea typeface="方正兰亭黑_GBK"/>
              </a:rPr>
              <a:t>01</a:t>
            </a:r>
            <a:endParaRPr lang="zh-CN" altLang="en-US" sz="1200">
              <a:solidFill>
                <a:schemeClr val="bg1"/>
              </a:solidFill>
              <a:latin typeface="方正兰亭黑_GBK"/>
              <a:ea typeface="方正兰亭黑_GBK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7511" y="1069513"/>
            <a:ext cx="38613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Spectral Clustering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谱聚类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无向图划分问题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045" y="1198110"/>
            <a:ext cx="6388144" cy="297903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5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5911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491775" y="1933669"/>
            <a:ext cx="1676757" cy="1676757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686851" y="2118291"/>
            <a:ext cx="1307513" cy="1307513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5"/>
          <p:cNvSpPr txBox="1">
            <a:spLocks noChangeArrowheads="1"/>
          </p:cNvSpPr>
          <p:nvPr/>
        </p:nvSpPr>
        <p:spPr bwMode="auto">
          <a:xfrm>
            <a:off x="1921472" y="2356549"/>
            <a:ext cx="80663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schemeClr val="bg1"/>
                </a:solidFill>
                <a:latin typeface="方正兰亭黑_GBK"/>
                <a:ea typeface="方正兰亭黑_GBK"/>
              </a:rPr>
              <a:t>03</a:t>
            </a:r>
            <a:endParaRPr lang="zh-CN" altLang="en-US" sz="4800" b="1" dirty="0">
              <a:solidFill>
                <a:schemeClr val="bg1"/>
              </a:solidFill>
              <a:latin typeface="方正兰亭黑_GBK"/>
              <a:ea typeface="方正兰亭黑_GBK"/>
            </a:endParaRPr>
          </a:p>
        </p:txBody>
      </p:sp>
      <p:sp>
        <p:nvSpPr>
          <p:cNvPr id="16" name="文本框 5"/>
          <p:cNvSpPr txBox="1">
            <a:spLocks noChangeArrowheads="1"/>
          </p:cNvSpPr>
          <p:nvPr/>
        </p:nvSpPr>
        <p:spPr bwMode="auto">
          <a:xfrm>
            <a:off x="3500261" y="1766997"/>
            <a:ext cx="10086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chemeClr val="accent1"/>
                </a:solidFill>
                <a:latin typeface="方正兰亭黑_GBK"/>
                <a:ea typeface="方正兰亭黑_GBK"/>
              </a:rPr>
              <a:t>实验</a:t>
            </a:r>
          </a:p>
        </p:txBody>
      </p:sp>
      <p:sp>
        <p:nvSpPr>
          <p:cNvPr id="20" name="矩形 19"/>
          <p:cNvSpPr/>
          <p:nvPr/>
        </p:nvSpPr>
        <p:spPr>
          <a:xfrm>
            <a:off x="3517740" y="224148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accent1"/>
                </a:solidFill>
                <a:latin typeface="+mj-ea"/>
                <a:ea typeface="+mj-ea"/>
              </a:rPr>
              <a:t>简介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605703" y="2597940"/>
            <a:ext cx="34190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00261" y="2587012"/>
            <a:ext cx="412042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金融科技导论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聚类与分类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79497" y="3175021"/>
            <a:ext cx="1169148" cy="305617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+mj-lt"/>
              </a:rPr>
              <a:t>PART THREE</a:t>
            </a:r>
            <a:endParaRPr lang="zh-CN" altLang="en-US" sz="1200" dirty="0">
              <a:latin typeface="+mj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772931" y="1944597"/>
            <a:ext cx="390517" cy="390517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417110" y="2261397"/>
            <a:ext cx="286781" cy="286781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273719" y="3647274"/>
            <a:ext cx="160345" cy="160345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686851" y="3308201"/>
            <a:ext cx="220530" cy="220530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016329" y="2979248"/>
            <a:ext cx="228296" cy="228296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839822" y="3599497"/>
            <a:ext cx="154542" cy="154542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252338" y="2979248"/>
            <a:ext cx="99708" cy="99708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9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7392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实验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聚类与分类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75059" y="896182"/>
            <a:ext cx="819842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/>
              <a:t>在给定数据集上分别实现两个聚类算法（三选二）和一个分类算法（三选一）</a:t>
            </a:r>
            <a:endParaRPr lang="en-US" altLang="zh-CN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/>
              <a:t>聚类</a:t>
            </a:r>
            <a:endParaRPr lang="en-US" altLang="zh-CN" sz="1800" dirty="0"/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K-means</a:t>
            </a: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K-</a:t>
            </a:r>
            <a:r>
              <a:rPr lang="en-US" altLang="zh-CN" sz="1800" dirty="0" err="1"/>
              <a:t>medoids</a:t>
            </a:r>
            <a:endParaRPr lang="en-US" altLang="zh-CN" sz="1800" dirty="0"/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Spectral Clustering</a:t>
            </a:r>
            <a:r>
              <a:rPr lang="zh-CN" altLang="en-US" sz="1800" dirty="0"/>
              <a:t>（必选）</a:t>
            </a:r>
            <a:endParaRPr lang="en-US" altLang="zh-CN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/>
              <a:t>聚类问题：把整个数据集作为训练集</a:t>
            </a:r>
            <a:endParaRPr lang="en-US" altLang="zh-CN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/>
              <a:t>分类问题：根据数据预处理知识合理划分训练集和测试集</a:t>
            </a:r>
            <a:endParaRPr lang="en-US" altLang="zh-CN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/>
              <a:t>实现语言：</a:t>
            </a:r>
            <a:r>
              <a:rPr lang="en-US" altLang="zh-CN" sz="1800" dirty="0"/>
              <a:t>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PS: SVM</a:t>
            </a:r>
            <a:r>
              <a:rPr lang="zh-CN" altLang="en-US" sz="1800" dirty="0"/>
              <a:t>中二次规划问题允许调包（</a:t>
            </a:r>
            <a:r>
              <a:rPr lang="en-GB" altLang="zh-CN" sz="1800" dirty="0" err="1"/>
              <a:t>scipy.optimize</a:t>
            </a:r>
            <a:r>
              <a:rPr lang="en-US" altLang="zh-CN" sz="1800" dirty="0"/>
              <a:t>.minimize</a:t>
            </a:r>
            <a:r>
              <a:rPr lang="zh-CN" altLang="en-US" sz="1800" dirty="0"/>
              <a:t>），其他部分须自己实现</a:t>
            </a:r>
          </a:p>
        </p:txBody>
      </p:sp>
      <p:sp>
        <p:nvSpPr>
          <p:cNvPr id="3" name="矩形 2"/>
          <p:cNvSpPr/>
          <p:nvPr/>
        </p:nvSpPr>
        <p:spPr>
          <a:xfrm>
            <a:off x="3940183" y="1265515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/>
              <a:t>分类</a:t>
            </a:r>
            <a:endParaRPr lang="en-US" altLang="zh-CN" sz="1800" dirty="0"/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Linear Regression</a:t>
            </a: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SVM</a:t>
            </a: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Perceptron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1178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214880" y="1424940"/>
            <a:ext cx="4762500" cy="1859915"/>
            <a:chOff x="3488" y="2319"/>
            <a:chExt cx="7500" cy="2929"/>
          </a:xfrm>
        </p:grpSpPr>
        <p:sp>
          <p:nvSpPr>
            <p:cNvPr id="3" name="文本框 5"/>
            <p:cNvSpPr txBox="1">
              <a:spLocks noChangeArrowheads="1"/>
            </p:cNvSpPr>
            <p:nvPr/>
          </p:nvSpPr>
          <p:spPr bwMode="auto">
            <a:xfrm>
              <a:off x="4860" y="4329"/>
              <a:ext cx="4756" cy="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3200" b="1" dirty="0">
                  <a:solidFill>
                    <a:srgbClr val="2E4864"/>
                  </a:solidFill>
                  <a:latin typeface="+mn-ea"/>
                  <a:ea typeface="+mn-ea"/>
                </a:rPr>
                <a:t>聚类与分类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88" y="2319"/>
              <a:ext cx="7500" cy="15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l"/>
              <a:r>
                <a:rPr lang="zh-CN" altLang="en-US" sz="60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</a:rPr>
                <a:t>金融科技导论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5183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聚类问题</a:t>
            </a:r>
            <a:r>
              <a:rPr lang="en-US" altLang="zh-CN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-</a:t>
            </a: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应用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14" name="椭圆 13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738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latin typeface="方正兰亭黑_GBK"/>
                <a:ea typeface="方正兰亭黑_GBK"/>
              </a:rPr>
              <a:t>01</a:t>
            </a:r>
            <a:endParaRPr lang="zh-CN" altLang="en-US" sz="1200">
              <a:solidFill>
                <a:schemeClr val="bg1"/>
              </a:solidFill>
              <a:latin typeface="方正兰亭黑_GBK"/>
              <a:ea typeface="方正兰亭黑_GBK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32787" y="1171930"/>
            <a:ext cx="3095460" cy="1161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主要应用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数据挖掘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数据预处理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4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  <p:pic>
        <p:nvPicPr>
          <p:cNvPr id="1026" name="Picture 2" descr="https://gimg2.baidu.com/image_search/src=http%3A%2F%2Fwww.17bigdata.com%2Fwp-content%2Fuploads%2F2016%2F03%2F18ce1b8085eb3cb287c1834410a0fc6f1.jpg&amp;refer=http%3A%2F%2Fwww.17bigdata.com&amp;app=2002&amp;size=f9999,10000&amp;q=a80&amp;n=0&amp;g=0n&amp;fmt=jpeg?sec=1627976371&amp;t=2d98de377f951ef2ab6f4276e19616ab">
            <a:extLst>
              <a:ext uri="{FF2B5EF4-FFF2-40B4-BE49-F238E27FC236}">
                <a16:creationId xmlns:a16="http://schemas.microsoft.com/office/drawing/2014/main" id="{CE7F8C04-B559-4F98-B908-A2467C2EC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87" y="2533633"/>
            <a:ext cx="2171785" cy="170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img2.baidu.com/image_search/src=http%3A%2F%2Fimg.mp.itc.cn%2Fupload%2F20170323%2Ffed50b88cac04bc7aa48348b466eda43.jpg&amp;refer=http%3A%2F%2Fimg.mp.itc.cn&amp;app=2002&amp;size=f9999,10000&amp;q=a80&amp;n=0&amp;g=0n&amp;fmt=jpeg?sec=1627976445&amp;t=a8e609451c299e278c82b2e80b87419c">
            <a:extLst>
              <a:ext uri="{FF2B5EF4-FFF2-40B4-BE49-F238E27FC236}">
                <a16:creationId xmlns:a16="http://schemas.microsoft.com/office/drawing/2014/main" id="{6728FFC5-9C4B-406F-A072-9D62667D3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030" y="2533633"/>
            <a:ext cx="3180794" cy="170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2BD32224-DC6F-4FB1-8EAF-EDAD64D0E395}"/>
              </a:ext>
            </a:extLst>
          </p:cNvPr>
          <p:cNvSpPr/>
          <p:nvPr/>
        </p:nvSpPr>
        <p:spPr>
          <a:xfrm>
            <a:off x="4361030" y="1171930"/>
            <a:ext cx="3982870" cy="1161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金融领域应用场景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用户类型聚类（营销策略）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产品类型聚类（市场研究）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80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9287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聚类问题</a:t>
            </a:r>
            <a:r>
              <a:rPr lang="en-US" altLang="zh-CN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-</a:t>
            </a: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应用举例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14" name="椭圆 13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738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latin typeface="方正兰亭黑_GBK"/>
                <a:ea typeface="方正兰亭黑_GBK"/>
              </a:rPr>
              <a:t>01</a:t>
            </a:r>
            <a:endParaRPr lang="zh-CN" altLang="en-US" sz="1200">
              <a:solidFill>
                <a:schemeClr val="bg1"/>
              </a:solidFill>
              <a:latin typeface="方正兰亭黑_GBK"/>
              <a:ea typeface="方正兰亭黑_GBK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32788" y="902768"/>
            <a:ext cx="66564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用户类型聚类（根据用户类型向用户推荐不同的产品）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收入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支出散点图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79" y="2204077"/>
            <a:ext cx="3924300" cy="2524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781" y="2223127"/>
            <a:ext cx="3810000" cy="25050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3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1713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9144000" cy="2680855"/>
            <a:chOff x="0" y="0"/>
            <a:chExt cx="12192000" cy="30861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12192000" cy="30861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12192000" cy="3086100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F3365CD-9D65-49CD-A746-0FC00C72E238}"/>
                </a:ext>
              </a:extLst>
            </p:cNvPr>
            <p:cNvSpPr/>
            <p:nvPr/>
          </p:nvSpPr>
          <p:spPr>
            <a:xfrm>
              <a:off x="1899300" y="671511"/>
              <a:ext cx="8393400" cy="1743075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spc="300" dirty="0"/>
                <a:t>衡量聚类好坏的标准是什么？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50" y="2794424"/>
            <a:ext cx="2946575" cy="19853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76" y="2794424"/>
            <a:ext cx="2946576" cy="198539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7781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9144000" cy="2680855"/>
            <a:chOff x="0" y="0"/>
            <a:chExt cx="12192000" cy="30861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12192000" cy="30861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12192000" cy="3086100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F3365CD-9D65-49CD-A746-0FC00C72E238}"/>
                </a:ext>
              </a:extLst>
            </p:cNvPr>
            <p:cNvSpPr/>
            <p:nvPr/>
          </p:nvSpPr>
          <p:spPr>
            <a:xfrm>
              <a:off x="1899300" y="671511"/>
              <a:ext cx="8393400" cy="1743075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spc="300" dirty="0"/>
                <a:t>衡量聚类好坏的标准是什么？</a:t>
              </a: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368" y="2741755"/>
            <a:ext cx="2667000" cy="20002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73" y="2741755"/>
            <a:ext cx="2667000" cy="20002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6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2430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9144000" cy="2680855"/>
            <a:chOff x="0" y="0"/>
            <a:chExt cx="12192000" cy="30861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12192000" cy="30861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12192000" cy="3086100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F3365CD-9D65-49CD-A746-0FC00C72E238}"/>
                </a:ext>
              </a:extLst>
            </p:cNvPr>
            <p:cNvSpPr/>
            <p:nvPr/>
          </p:nvSpPr>
          <p:spPr>
            <a:xfrm>
              <a:off x="1899300" y="671511"/>
              <a:ext cx="8393400" cy="1743075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spc="300" dirty="0"/>
                <a:t>衡量聚类好坏的标准是什么？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97" y="2692689"/>
            <a:ext cx="2970118" cy="22275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82" y="2692689"/>
            <a:ext cx="2970119" cy="22275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0338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4572000" y="3349086"/>
            <a:ext cx="3061517" cy="1140310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最大化类间距离</a:t>
            </a:r>
            <a:endParaRPr lang="en-US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最小化类内距离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0"/>
            <a:ext cx="9144000" cy="2680855"/>
            <a:chOff x="0" y="0"/>
            <a:chExt cx="12192000" cy="30861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12192000" cy="3086100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12192000" cy="3086100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F3365CD-9D65-49CD-A746-0FC00C72E238}"/>
                </a:ext>
              </a:extLst>
            </p:cNvPr>
            <p:cNvSpPr/>
            <p:nvPr/>
          </p:nvSpPr>
          <p:spPr>
            <a:xfrm>
              <a:off x="1899300" y="671511"/>
              <a:ext cx="8393400" cy="1743075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spc="300" dirty="0"/>
                <a:t>衡量聚类好坏的标准是什么？</a:t>
              </a: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E0AC1FB-5575-496D-B0A6-7E0A10046265}"/>
              </a:ext>
            </a:extLst>
          </p:cNvPr>
          <p:cNvSpPr/>
          <p:nvPr/>
        </p:nvSpPr>
        <p:spPr>
          <a:xfrm>
            <a:off x="934570" y="2958721"/>
            <a:ext cx="3005418" cy="1530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集群：一类数据点的集合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相似性（类内数据点）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差异性（类间数据点）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98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距离衡量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475060" y="924955"/>
            <a:ext cx="3733258" cy="2753428"/>
          </a:xfr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数据距离的表达方式</a:t>
            </a:r>
            <a:endParaRPr lang="en-US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一维</a:t>
            </a:r>
            <a:endParaRPr lang="en-US" altLang="zh-CN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二维</a:t>
            </a:r>
            <a:endParaRPr lang="en-US" altLang="zh-CN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多维</a:t>
            </a:r>
            <a:endParaRPr lang="en-US" altLang="zh-CN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546175" y="3848464"/>
                <a:ext cx="20308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=[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,…,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175" y="3848464"/>
                <a:ext cx="2030867" cy="307777"/>
              </a:xfrm>
              <a:prstGeom prst="rect">
                <a:avLst/>
              </a:prstGeom>
              <a:blipFill rotWithShape="0"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546175" y="4236575"/>
                <a:ext cx="20308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𝑌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=[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,…,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175" y="4236575"/>
                <a:ext cx="2030867" cy="307777"/>
              </a:xfrm>
              <a:prstGeom prst="rect">
                <a:avLst/>
              </a:prstGeom>
              <a:blipFill rotWithShape="0"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177900" y="3828048"/>
                <a:ext cx="20308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𝑌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900" y="3828048"/>
                <a:ext cx="2030867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515308" y="1763059"/>
                <a:ext cx="20308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𝑌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308" y="1763059"/>
                <a:ext cx="2030867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721272" y="2688243"/>
                <a:ext cx="3244594" cy="530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𝑌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（</m:t>
                              </m:r>
                              <m:sSub>
                                <m:sSub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14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）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72" y="2688243"/>
                <a:ext cx="3244594" cy="53072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9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8156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距离衡量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475060" y="924954"/>
            <a:ext cx="3733258" cy="4010727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数值</a:t>
            </a:r>
            <a:r>
              <a:rPr lang="en-US" altLang="zh-CN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闵科夫斯基距离</a:t>
            </a:r>
            <a:endParaRPr lang="en-US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123024" y="861613"/>
                <a:ext cx="3397827" cy="680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𝑌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  <m:sSub>
                        <m:sSubPr>
                          <m:ctrlPr>
                            <a:rPr lang="en-GB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GB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𝑋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𝑝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024" y="861613"/>
                <a:ext cx="3397827" cy="6805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289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475060" y="924954"/>
            <a:ext cx="3733258" cy="4010727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数值</a:t>
            </a:r>
            <a:r>
              <a:rPr lang="en-US" altLang="zh-CN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闵科夫斯基距离</a:t>
            </a:r>
            <a:endParaRPr lang="en-US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曼哈顿距离（</a:t>
            </a:r>
            <a:r>
              <a:rPr lang="en-US" altLang="zh-CN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L1-norm</a:t>
            </a:r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123024" y="861613"/>
                <a:ext cx="3397827" cy="680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𝑌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  <m:sSub>
                        <m:sSubPr>
                          <m:ctrlPr>
                            <a:rPr lang="en-GB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GB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𝑋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𝑝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024" y="861613"/>
                <a:ext cx="3397827" cy="6805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977862" y="1645510"/>
                <a:ext cx="3397827" cy="680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𝑌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  <m:sSub>
                        <m:sSubPr>
                          <m:ctrlPr>
                            <a:rPr lang="en-GB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GB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𝑋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862" y="1645510"/>
                <a:ext cx="3397827" cy="68050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2" r="18011"/>
          <a:stretch/>
        </p:blipFill>
        <p:spPr>
          <a:xfrm>
            <a:off x="6518331" y="604069"/>
            <a:ext cx="2398349" cy="246375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13" name="组合 12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距离衡量</a:t>
                </a:r>
                <a:endParaRPr lang="en-US" altLang="zh-CN" sz="2100" dirty="0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4" name="任意多边形 13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9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3711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13747" y="1163403"/>
            <a:ext cx="3200399" cy="2959914"/>
            <a:chOff x="5227112" y="722201"/>
            <a:chExt cx="2721990" cy="2959914"/>
          </a:xfrm>
        </p:grpSpPr>
        <p:sp>
          <p:nvSpPr>
            <p:cNvPr id="21" name="椭圆 20"/>
            <p:cNvSpPr/>
            <p:nvPr/>
          </p:nvSpPr>
          <p:spPr>
            <a:xfrm>
              <a:off x="5227112" y="789284"/>
              <a:ext cx="232005" cy="232005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5447845" y="722201"/>
              <a:ext cx="15744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accent1"/>
                  </a:solidFill>
                  <a:latin typeface="+mj-ea"/>
                  <a:ea typeface="+mj-ea"/>
                </a:rPr>
                <a:t>01.</a:t>
              </a:r>
              <a:r>
                <a:rPr lang="zh-CN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聚类问题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5448304" y="1004459"/>
              <a:ext cx="250079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简介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5143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聚类在金融中的应用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5143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衡量聚类的标准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5143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距离的表达方式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K-means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K-</a:t>
              </a:r>
              <a:r>
                <a:rPr lang="en-US" altLang="zh-CN" sz="1600" dirty="0" err="1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medoids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谱聚类</a:t>
              </a:r>
              <a:endParaRPr lang="zh-CN" altLang="en-US" sz="2400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414147" y="1168140"/>
            <a:ext cx="3064835" cy="2600973"/>
            <a:chOff x="5227111" y="2768309"/>
            <a:chExt cx="2721991" cy="2600973"/>
          </a:xfrm>
        </p:grpSpPr>
        <p:sp>
          <p:nvSpPr>
            <p:cNvPr id="47" name="椭圆 46"/>
            <p:cNvSpPr/>
            <p:nvPr/>
          </p:nvSpPr>
          <p:spPr>
            <a:xfrm>
              <a:off x="5227111" y="2856589"/>
              <a:ext cx="232005" cy="232005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5447845" y="2768309"/>
              <a:ext cx="15744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accent1"/>
                  </a:solidFill>
                  <a:latin typeface="+mj-ea"/>
                  <a:ea typeface="+mj-ea"/>
                </a:rPr>
                <a:t>02.</a:t>
              </a:r>
              <a:r>
                <a:rPr lang="zh-CN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分类问题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5448304" y="3060958"/>
              <a:ext cx="2500798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简介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5143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分类在金融中的应用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5143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衡量分类的标准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线性回归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支持向量机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神经网络</a:t>
              </a:r>
              <a:endParaRPr lang="zh-CN" altLang="en-US" sz="2400" dirty="0"/>
            </a:p>
          </p:txBody>
        </p:sp>
      </p:grp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459940" y="1862282"/>
            <a:ext cx="10118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chemeClr val="accent1"/>
                </a:solidFill>
                <a:latin typeface="方正兰亭黑_GBK"/>
                <a:ea typeface="方正兰亭黑_GBK"/>
              </a:rPr>
              <a:t>目录</a:t>
            </a:r>
          </a:p>
        </p:txBody>
      </p:sp>
      <p:sp>
        <p:nvSpPr>
          <p:cNvPr id="23" name="矩形 22"/>
          <p:cNvSpPr/>
          <p:nvPr/>
        </p:nvSpPr>
        <p:spPr>
          <a:xfrm>
            <a:off x="519233" y="2374081"/>
            <a:ext cx="1423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accent1"/>
                </a:solidFill>
                <a:latin typeface="+mj-ea"/>
                <a:ea typeface="+mj-ea"/>
              </a:rPr>
              <a:t>CONTENTS</a:t>
            </a:r>
            <a:endParaRPr lang="zh-CN" altLang="en-US" sz="1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81949" y="2743413"/>
            <a:ext cx="34190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475060" y="924954"/>
            <a:ext cx="3733258" cy="4010727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数值</a:t>
            </a:r>
            <a:r>
              <a:rPr lang="en-US" altLang="zh-CN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闵科夫斯基距离</a:t>
            </a:r>
            <a:endParaRPr lang="en-US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曼哈顿距离（</a:t>
            </a:r>
            <a:r>
              <a:rPr lang="en-US" altLang="zh-CN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L1-norm</a:t>
            </a:r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欧几里得距离（</a:t>
            </a:r>
            <a:r>
              <a:rPr lang="en-US" altLang="zh-CN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L2-norm</a:t>
            </a:r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123024" y="861613"/>
                <a:ext cx="3397827" cy="680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𝑌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  <m:sSub>
                        <m:sSubPr>
                          <m:ctrlPr>
                            <a:rPr lang="en-GB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GB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𝑋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𝑝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024" y="861613"/>
                <a:ext cx="3397827" cy="6805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998644" y="2336894"/>
                <a:ext cx="3550067" cy="930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𝑌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  <m:sSub>
                        <m:sSubPr>
                          <m:ctrlPr>
                            <a:rPr lang="en-GB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GB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𝑋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644" y="2336894"/>
                <a:ext cx="3550067" cy="93051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977862" y="1645510"/>
                <a:ext cx="3397827" cy="680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𝑌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  <m:sSub>
                        <m:sSubPr>
                          <m:ctrlPr>
                            <a:rPr lang="en-GB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GB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𝑋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862" y="1645510"/>
                <a:ext cx="3397827" cy="68050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2" r="18011"/>
          <a:stretch/>
        </p:blipFill>
        <p:spPr>
          <a:xfrm>
            <a:off x="6518331" y="604069"/>
            <a:ext cx="2398349" cy="246375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13" name="组合 12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距离衡量</a:t>
                </a:r>
                <a:endParaRPr lang="en-US" altLang="zh-CN" sz="2100" dirty="0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4" name="任意多边形 13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9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1272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475060" y="924954"/>
            <a:ext cx="3733258" cy="4010727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数值</a:t>
            </a:r>
            <a:r>
              <a:rPr lang="en-US" altLang="zh-CN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闵科夫斯基距离</a:t>
            </a:r>
            <a:endParaRPr lang="en-US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曼哈顿距离（</a:t>
            </a:r>
            <a:r>
              <a:rPr lang="en-US" altLang="zh-CN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L1-norm</a:t>
            </a:r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欧几里得距离（</a:t>
            </a:r>
            <a:r>
              <a:rPr lang="en-US" altLang="zh-CN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L2-norm</a:t>
            </a:r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切比雪夫距离（</a:t>
            </a:r>
            <a:r>
              <a:rPr lang="en-US" altLang="zh-CN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 → ∞</a:t>
            </a:r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123024" y="861613"/>
                <a:ext cx="3397827" cy="680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𝑌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  <m:sSub>
                        <m:sSubPr>
                          <m:ctrlPr>
                            <a:rPr lang="en-GB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GB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𝑋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𝑝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024" y="861613"/>
                <a:ext cx="3397827" cy="6805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998644" y="2336894"/>
                <a:ext cx="3550067" cy="930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𝑌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  <m:sSub>
                        <m:sSubPr>
                          <m:ctrlPr>
                            <a:rPr lang="en-GB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GB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𝑋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644" y="2336894"/>
                <a:ext cx="3550067" cy="93051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977862" y="1645510"/>
                <a:ext cx="3397827" cy="680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𝑌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  <m:sSub>
                        <m:sSubPr>
                          <m:ctrlPr>
                            <a:rPr lang="en-GB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GB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𝑋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862" y="1645510"/>
                <a:ext cx="3397827" cy="68050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977862" y="3120791"/>
                <a:ext cx="4367645" cy="799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d>
                        <m:d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𝑌</m:t>
                          </m:r>
                        </m:e>
                      </m:d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𝑝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1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1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sz="1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1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𝑝</m:t>
                                  </m:r>
                                </m:den>
                              </m:f>
                            </m:sup>
                          </m:sSup>
                        </m:e>
                      </m:func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862" y="3120791"/>
                <a:ext cx="4367645" cy="7991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2" r="18011"/>
          <a:stretch/>
        </p:blipFill>
        <p:spPr>
          <a:xfrm>
            <a:off x="6518331" y="604069"/>
            <a:ext cx="2398349" cy="246375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14" name="组合 1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距离衡量</a:t>
                </a:r>
                <a:endParaRPr lang="en-US" altLang="zh-CN" sz="2100" dirty="0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5" name="任意多边形 1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0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90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475060" y="924954"/>
            <a:ext cx="3733258" cy="4010727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数值</a:t>
            </a:r>
            <a:r>
              <a:rPr lang="en-US" altLang="zh-CN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闵科夫斯基距离</a:t>
            </a:r>
            <a:endParaRPr lang="en-US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曼哈顿距离（</a:t>
            </a:r>
            <a:r>
              <a:rPr lang="en-US" altLang="zh-CN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L1-norm</a:t>
            </a:r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欧几里得距离（</a:t>
            </a:r>
            <a:r>
              <a:rPr lang="en-US" altLang="zh-CN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L2-norm</a:t>
            </a:r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切比雪夫距离（</a:t>
            </a:r>
            <a:r>
              <a:rPr lang="en-US" altLang="zh-CN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 → ∞</a:t>
            </a:r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向量</a:t>
            </a:r>
            <a:r>
              <a:rPr lang="en-US" altLang="zh-CN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余弦相似度</a:t>
            </a:r>
            <a:endParaRPr lang="en-US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123024" y="861613"/>
                <a:ext cx="3397827" cy="680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𝑌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  <m:sSub>
                        <m:sSubPr>
                          <m:ctrlPr>
                            <a:rPr lang="en-GB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GB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𝑋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𝑝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024" y="861613"/>
                <a:ext cx="3397827" cy="6805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441431" y="4165007"/>
                <a:ext cx="3397827" cy="651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altLang="zh-CN" sz="14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（</m:t>
                          </m:r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𝜃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）</m:t>
                          </m:r>
                        </m:e>
                      </m:func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</m:acc>
                          <m:r>
                            <a:rPr lang="en-GB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GB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  <m:r>
                            <a:rPr lang="en-GB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altLang="zh-CN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431" y="4165007"/>
                <a:ext cx="3397827" cy="6512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998644" y="2336894"/>
                <a:ext cx="3550067" cy="930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𝑌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  <m:sSub>
                        <m:sSubPr>
                          <m:ctrlPr>
                            <a:rPr lang="en-GB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GB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𝑋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644" y="2336894"/>
                <a:ext cx="3550067" cy="93051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977862" y="1645510"/>
                <a:ext cx="3397827" cy="680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𝑌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  <m:sSub>
                        <m:sSubPr>
                          <m:ctrlPr>
                            <a:rPr lang="en-GB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GB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𝑋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862" y="1645510"/>
                <a:ext cx="3397827" cy="68050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977862" y="3120791"/>
                <a:ext cx="4367645" cy="799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d>
                        <m:d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𝑌</m:t>
                          </m:r>
                        </m:e>
                      </m:d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𝑝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1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1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sz="1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1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4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𝑝</m:t>
                                  </m:r>
                                </m:den>
                              </m:f>
                            </m:sup>
                          </m:sSup>
                        </m:e>
                      </m:func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862" y="3120791"/>
                <a:ext cx="4367645" cy="7991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2" r="18011"/>
          <a:stretch/>
        </p:blipFill>
        <p:spPr>
          <a:xfrm>
            <a:off x="6518331" y="604069"/>
            <a:ext cx="2398349" cy="246375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15" name="组合 14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距离衡量</a:t>
                </a:r>
                <a:endParaRPr lang="en-US" altLang="zh-CN" sz="2100" dirty="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6" name="任意多边形 15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1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0850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13747" y="1163403"/>
            <a:ext cx="3200399" cy="2959914"/>
            <a:chOff x="5227112" y="722201"/>
            <a:chExt cx="2721990" cy="2959914"/>
          </a:xfrm>
        </p:grpSpPr>
        <p:sp>
          <p:nvSpPr>
            <p:cNvPr id="21" name="椭圆 20"/>
            <p:cNvSpPr/>
            <p:nvPr/>
          </p:nvSpPr>
          <p:spPr>
            <a:xfrm>
              <a:off x="5227112" y="789284"/>
              <a:ext cx="232005" cy="232005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5447845" y="722201"/>
              <a:ext cx="15744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accent1"/>
                  </a:solidFill>
                  <a:latin typeface="+mj-ea"/>
                  <a:ea typeface="+mj-ea"/>
                </a:rPr>
                <a:t>01.</a:t>
              </a:r>
              <a:r>
                <a:rPr lang="zh-CN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聚类问题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5448304" y="1004459"/>
              <a:ext cx="250079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简介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5143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聚类在金融中的应用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5143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衡量聚类的标准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5143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距离的表达方式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600" dirty="0">
                  <a:solidFill>
                    <a:srgbClr val="FF0000"/>
                  </a:solidFill>
                </a:rPr>
                <a:t>K-means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600" dirty="0">
                  <a:solidFill>
                    <a:srgbClr val="FF0000"/>
                  </a:solidFill>
                </a:rPr>
                <a:t>K-</a:t>
              </a:r>
              <a:r>
                <a:rPr lang="en-US" altLang="zh-CN" sz="1600" dirty="0" err="1">
                  <a:solidFill>
                    <a:srgbClr val="FF0000"/>
                  </a:solidFill>
                </a:rPr>
                <a:t>medoids</a:t>
              </a:r>
              <a:endParaRPr lang="en-US" altLang="zh-CN" sz="1600" dirty="0">
                <a:solidFill>
                  <a:srgbClr val="FF0000"/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srgbClr val="FF0000"/>
                  </a:solidFill>
                </a:rPr>
                <a:t>谱聚类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414147" y="1168140"/>
            <a:ext cx="3064835" cy="2600973"/>
            <a:chOff x="5227111" y="2768309"/>
            <a:chExt cx="2721991" cy="2600973"/>
          </a:xfrm>
        </p:grpSpPr>
        <p:sp>
          <p:nvSpPr>
            <p:cNvPr id="47" name="椭圆 46"/>
            <p:cNvSpPr/>
            <p:nvPr/>
          </p:nvSpPr>
          <p:spPr>
            <a:xfrm>
              <a:off x="5227111" y="2856589"/>
              <a:ext cx="232005" cy="232005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5447845" y="2768309"/>
              <a:ext cx="15744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accent1"/>
                  </a:solidFill>
                  <a:latin typeface="+mj-ea"/>
                  <a:ea typeface="+mj-ea"/>
                </a:rPr>
                <a:t>02.</a:t>
              </a:r>
              <a:r>
                <a:rPr lang="zh-CN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分类问题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5448304" y="3060958"/>
              <a:ext cx="2500798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简介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5143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分类在金融中的应用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5143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衡量分类的标准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线性回归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支持向量机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神经网络</a:t>
              </a:r>
              <a:endParaRPr lang="zh-CN" altLang="en-US" sz="2400" dirty="0"/>
            </a:p>
          </p:txBody>
        </p:sp>
      </p:grp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459940" y="1862282"/>
            <a:ext cx="10118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chemeClr val="accent1"/>
                </a:solidFill>
                <a:latin typeface="方正兰亭黑_GBK"/>
                <a:ea typeface="方正兰亭黑_GBK"/>
              </a:rPr>
              <a:t>目录</a:t>
            </a:r>
          </a:p>
        </p:txBody>
      </p:sp>
      <p:sp>
        <p:nvSpPr>
          <p:cNvPr id="23" name="矩形 22"/>
          <p:cNvSpPr/>
          <p:nvPr/>
        </p:nvSpPr>
        <p:spPr>
          <a:xfrm>
            <a:off x="519233" y="2374081"/>
            <a:ext cx="1423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accent1"/>
                </a:solidFill>
                <a:latin typeface="+mj-ea"/>
                <a:ea typeface="+mj-ea"/>
              </a:rPr>
              <a:t>CONTENTS</a:t>
            </a:r>
            <a:endParaRPr lang="zh-CN" altLang="en-US" sz="1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81949" y="2743413"/>
            <a:ext cx="34190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3362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划分法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75059" y="1238423"/>
                <a:ext cx="7934325" cy="3499832"/>
              </a:xfr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将一个有</a:t>
                </a:r>
                <a:r>
                  <a:rPr lang="en-US" altLang="zh-CN" sz="180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180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个数据点的数据集划分为</a:t>
                </a:r>
                <a:r>
                  <a:rPr lang="en-US" altLang="zh-CN" sz="180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180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个集群，</a:t>
                </a:r>
                <a:r>
                  <a:rPr lang="en-US" altLang="zh-CN" sz="180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n&gt;k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目标函数：最小化类内距离平方之和</a:t>
                </a:r>
                <a:endParaRPr lang="en-US" altLang="zh-CN" sz="18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𝑠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8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𝑘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8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18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18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8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sz="18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8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800" i="1">
                                                      <a:latin typeface="Cambria Math" panose="02040503050406030204" pitchFamily="18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sz="18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全局最优：穷举</a:t>
                </a:r>
                <a:endParaRPr lang="en-US" altLang="zh-CN" sz="18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探索学方法：</a:t>
                </a:r>
                <a:r>
                  <a:rPr lang="en-US" altLang="zh-CN" sz="180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k-means, k-</a:t>
                </a:r>
                <a:r>
                  <a:rPr lang="en-US" altLang="zh-CN" sz="1800" dirty="0" err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medoids</a:t>
                </a:r>
                <a:endParaRPr lang="en-US" altLang="zh-CN" sz="18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475059" y="1238423"/>
                <a:ext cx="7934325" cy="3499832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559802" y="2815936"/>
                <a:ext cx="1849582" cy="540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400" i="1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数据点</a:t>
                </a:r>
                <a:endParaRPr lang="en-US" altLang="zh-CN" sz="1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zh-CN" altLang="en-US" sz="1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集群中心</a:t>
                </a:r>
                <a:r>
                  <a:rPr lang="en-US" altLang="zh-CN" sz="1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mean</a:t>
                </a:r>
                <a:endParaRPr lang="zh-CN" altLang="en-US" sz="1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802" y="2815936"/>
                <a:ext cx="1849582" cy="540533"/>
              </a:xfrm>
              <a:prstGeom prst="rect">
                <a:avLst/>
              </a:prstGeom>
              <a:blipFill>
                <a:blip r:embed="rId6"/>
                <a:stretch>
                  <a:fillRect t="-2247" b="-10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0130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en-US" altLang="zh-CN" sz="2100" dirty="0"/>
                  <a:t>K-means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475059" y="1018089"/>
            <a:ext cx="3079398" cy="353443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1956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Hugo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Steinhaus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6" descr="http://5b0988e595225.cdn.sohucs.com/images/20180312/1304bda0805149078b34a0d9bc95ae1b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57" y="278417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  <p:pic>
        <p:nvPicPr>
          <p:cNvPr id="1026" name="Picture 2" descr="Hugo Steinhau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75" y="2079928"/>
            <a:ext cx="1883101" cy="282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78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en-US" altLang="zh-CN" sz="2100" dirty="0"/>
                  <a:t>K-means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75059" y="1018089"/>
                <a:ext cx="7934325" cy="3534434"/>
              </a:xfrm>
            </p:spPr>
            <p:txBody>
              <a:bodyPr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K-means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算法可以由一下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个步骤完成：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80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选择</a:t>
                </a:r>
                <a:r>
                  <a:rPr lang="en-US" altLang="zh-CN" sz="180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180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个初始点作为初始聚类中心，把所有数据点划分为</a:t>
                </a:r>
                <a:r>
                  <a:rPr lang="en-US" altLang="zh-CN" sz="180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180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个非空子集（集群）</a:t>
                </a:r>
                <a:endParaRPr lang="en-US" altLang="zh-CN" sz="18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80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计算每个子集的中心点（</a:t>
                </a:r>
                <a:r>
                  <a:rPr lang="en-US" altLang="zh-CN" sz="180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mean</a:t>
                </a:r>
                <a:r>
                  <a:rPr lang="zh-CN" altLang="en-US" sz="180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18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14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80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将所有数据点重新划分（划分到离该数据点最近的中心点所表示的子集）</a:t>
                </a:r>
                <a:endParaRPr lang="en-US" altLang="zh-CN" sz="18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80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重复步骤</a:t>
                </a:r>
                <a:r>
                  <a:rPr lang="en-US" altLang="zh-CN" sz="180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180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，直到中心点不发生变化</a:t>
                </a:r>
                <a:endParaRPr lang="en-US" altLang="zh-CN" sz="18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475059" y="1018089"/>
                <a:ext cx="7934325" cy="3534434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1767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en-US" altLang="zh-CN" sz="2100" dirty="0"/>
                  <a:t>K-means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446485" y="1238423"/>
            <a:ext cx="7934325" cy="2928332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简单快速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6564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446485" y="1238423"/>
            <a:ext cx="7934325" cy="2928332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简单快速</a:t>
            </a:r>
            <a:endParaRPr lang="en-US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聚类结果容易受到起始点的影响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9" name="组合 8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en-US" altLang="zh-CN" sz="2100" dirty="0"/>
                  <a:t>K-means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0" name="任意多边形 9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5283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685" y="1327376"/>
            <a:ext cx="4267200" cy="3200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69" y="1327376"/>
            <a:ext cx="4267200" cy="32004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12" name="组合 11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en-US" altLang="zh-CN" sz="2100" dirty="0"/>
                  <a:t>K-means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3" name="任意多边形 12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8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9629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491775" y="1933669"/>
            <a:ext cx="1676757" cy="1676757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686851" y="2118291"/>
            <a:ext cx="1307513" cy="1307513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5"/>
          <p:cNvSpPr txBox="1">
            <a:spLocks noChangeArrowheads="1"/>
          </p:cNvSpPr>
          <p:nvPr/>
        </p:nvSpPr>
        <p:spPr bwMode="auto">
          <a:xfrm>
            <a:off x="1854146" y="2356549"/>
            <a:ext cx="9412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>
                <a:solidFill>
                  <a:schemeClr val="bg1"/>
                </a:solidFill>
                <a:latin typeface="方正兰亭黑_GBK"/>
                <a:ea typeface="方正兰亭黑_GBK"/>
              </a:rPr>
              <a:t>01</a:t>
            </a:r>
            <a:endParaRPr lang="zh-CN" altLang="en-US" sz="4800" b="1">
              <a:solidFill>
                <a:schemeClr val="bg1"/>
              </a:solidFill>
              <a:latin typeface="方正兰亭黑_GBK"/>
              <a:ea typeface="方正兰亭黑_GBK"/>
            </a:endParaRPr>
          </a:p>
        </p:txBody>
      </p:sp>
      <p:sp>
        <p:nvSpPr>
          <p:cNvPr id="16" name="文本框 5"/>
          <p:cNvSpPr txBox="1">
            <a:spLocks noChangeArrowheads="1"/>
          </p:cNvSpPr>
          <p:nvPr/>
        </p:nvSpPr>
        <p:spPr bwMode="auto">
          <a:xfrm>
            <a:off x="3500261" y="1766997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chemeClr val="accent1"/>
                </a:solidFill>
                <a:latin typeface="方正兰亭黑_GBK"/>
                <a:ea typeface="方正兰亭黑_GBK"/>
              </a:rPr>
              <a:t>聚类问题</a:t>
            </a:r>
          </a:p>
        </p:txBody>
      </p:sp>
      <p:sp>
        <p:nvSpPr>
          <p:cNvPr id="20" name="矩形 19"/>
          <p:cNvSpPr/>
          <p:nvPr/>
        </p:nvSpPr>
        <p:spPr>
          <a:xfrm>
            <a:off x="3495177" y="226139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accent1"/>
                </a:solidFill>
                <a:latin typeface="+mj-ea"/>
                <a:ea typeface="+mj-ea"/>
              </a:rPr>
              <a:t>简介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605703" y="2597940"/>
            <a:ext cx="34190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00261" y="2587012"/>
            <a:ext cx="412042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金融科技导论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聚类与分类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79497" y="3175021"/>
            <a:ext cx="1111558" cy="305617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+mj-lt"/>
              </a:rPr>
              <a:t>PART ONE</a:t>
            </a:r>
            <a:endParaRPr lang="zh-CN" altLang="en-US" sz="1200">
              <a:latin typeface="+mj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772931" y="1944597"/>
            <a:ext cx="390517" cy="390517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417110" y="2261397"/>
            <a:ext cx="286781" cy="286781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273719" y="3647274"/>
            <a:ext cx="160345" cy="160345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686851" y="3308201"/>
            <a:ext cx="220530" cy="220530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016329" y="2979248"/>
            <a:ext cx="228296" cy="228296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839822" y="3599497"/>
            <a:ext cx="154542" cy="154542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252338" y="2979248"/>
            <a:ext cx="99708" cy="99708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9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446485" y="1238423"/>
            <a:ext cx="7934325" cy="2928332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简单快速</a:t>
            </a:r>
            <a:endParaRPr lang="en-US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聚类结果容易受到起始点的影响</a:t>
            </a:r>
            <a:endParaRPr lang="en-US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不可聚类非凸集集群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9" name="组合 8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en-US" altLang="zh-CN" sz="2100" dirty="0"/>
                  <a:t>K-means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0" name="任意多边形 9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5951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269" y="1383144"/>
            <a:ext cx="4267200" cy="3200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7" y="1383144"/>
            <a:ext cx="4267200" cy="32004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12" name="组合 11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en-US" altLang="zh-CN" sz="2100" dirty="0"/>
                  <a:t>K-means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3" name="任意多边形 12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8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9452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446485" y="1238423"/>
            <a:ext cx="7934325" cy="2928332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简单快速</a:t>
            </a:r>
            <a:endParaRPr lang="en-US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聚类结果容易受到起始点影响</a:t>
            </a:r>
            <a:endParaRPr lang="en-US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不可聚类非凸集集群</a:t>
            </a:r>
            <a:endParaRPr lang="en-US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聚类结果容易受极值影响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9" name="组合 8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en-US" altLang="zh-CN" sz="2100" dirty="0"/>
                  <a:t>K-means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0" name="任意多边形 9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0717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46485" y="1238423"/>
                <a:ext cx="7934325" cy="3534434"/>
              </a:xfr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Mean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：聚类均值中心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8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Medoid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：聚类</a:t>
                </a:r>
                <a:r>
                  <a:rPr lang="zh-CN" altLang="en-US" sz="1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数据点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中心（到类内每个数据点的距离之和最小）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solidFill>
                      <a:srgbClr val="10327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如何计算</a:t>
                </a:r>
                <a:r>
                  <a:rPr lang="en-US" altLang="zh-CN" sz="1800" dirty="0">
                    <a:solidFill>
                      <a:srgbClr val="10327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Medoid</a:t>
                </a:r>
                <a:r>
                  <a:rPr lang="zh-CN" altLang="en-US" sz="1800" dirty="0">
                    <a:solidFill>
                      <a:srgbClr val="10327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？</a:t>
                </a:r>
                <a:endParaRPr lang="en-US" altLang="zh-CN" sz="1800" dirty="0">
                  <a:solidFill>
                    <a:srgbClr val="10327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446485" y="1238423"/>
                <a:ext cx="7934325" cy="3534434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10" name="组合 9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en-US" altLang="zh-CN" sz="2100" dirty="0"/>
                  <a:t>K-</a:t>
                </a:r>
                <a:r>
                  <a:rPr lang="en-US" altLang="zh-CN" sz="2100" dirty="0" err="1"/>
                  <a:t>medoids</a:t>
                </a:r>
                <a:endParaRPr lang="en-US" altLang="zh-CN" sz="2100" dirty="0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1" name="任意多边形 10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6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792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en-US" altLang="zh-CN" sz="2100" dirty="0"/>
                  <a:t>K-</a:t>
                </a:r>
                <a:r>
                  <a:rPr lang="en-US" altLang="zh-CN" sz="2100" dirty="0" err="1"/>
                  <a:t>medoids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sp>
        <p:nvSpPr>
          <p:cNvPr id="9" name="内容占位符 2"/>
          <p:cNvSpPr txBox="1"/>
          <p:nvPr>
            <p:custDataLst>
              <p:tags r:id="rId1"/>
            </p:custDataLst>
          </p:nvPr>
        </p:nvSpPr>
        <p:spPr>
          <a:xfrm>
            <a:off x="446485" y="1238423"/>
            <a:ext cx="7934325" cy="353443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如何计算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Medoid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1032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方法一</a:t>
            </a:r>
            <a:endParaRPr lang="en-US" altLang="zh-CN" sz="1800" dirty="0">
              <a:solidFill>
                <a:srgbClr val="1032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>
                <a:solidFill>
                  <a:srgbClr val="1032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遍历所有点找到最小的和</a:t>
            </a:r>
            <a:endParaRPr lang="en-US" altLang="zh-CN" sz="1800" dirty="0">
              <a:solidFill>
                <a:srgbClr val="1032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/>
          <p:nvPr>
            <p:custDataLst>
              <p:tags r:id="rId2"/>
            </p:custDataLst>
          </p:nvPr>
        </p:nvSpPr>
        <p:spPr>
          <a:xfrm>
            <a:off x="4413647" y="1789141"/>
            <a:ext cx="3588651" cy="353443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1032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方法二</a:t>
            </a:r>
            <a:endParaRPr lang="en-US" altLang="zh-CN" sz="1800" dirty="0">
              <a:solidFill>
                <a:srgbClr val="1032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>
                <a:solidFill>
                  <a:srgbClr val="1032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1800" dirty="0">
                <a:solidFill>
                  <a:srgbClr val="1032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>
                <a:solidFill>
                  <a:srgbClr val="1032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找到距离</a:t>
            </a:r>
            <a:r>
              <a:rPr lang="en-US" altLang="zh-CN" sz="1800" dirty="0">
                <a:solidFill>
                  <a:srgbClr val="1032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mean</a:t>
            </a:r>
            <a:r>
              <a:rPr lang="zh-CN" altLang="en-US" sz="1800" dirty="0">
                <a:solidFill>
                  <a:srgbClr val="1032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最近的数据点</a:t>
            </a:r>
          </a:p>
          <a:p>
            <a:pPr>
              <a:lnSpc>
                <a:spcPct val="150000"/>
              </a:lnSpc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2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374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46485" y="1018088"/>
                <a:ext cx="7934325" cy="3896811"/>
              </a:xfr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Medoid: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Mean: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8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ar</m:t>
                          </m:r>
                          <m:r>
                            <m:rPr>
                              <m:sty m:val="p"/>
                            </m:rPr>
                            <a:rPr lang="en-US" altLang="zh-CN" sz="180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i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446485" y="1018088"/>
                <a:ext cx="7934325" cy="3896811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15" name="组合 14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en-US" altLang="zh-CN" sz="2100" dirty="0"/>
                  <a:t>K-</a:t>
                </a:r>
                <a:r>
                  <a:rPr lang="en-US" altLang="zh-CN" sz="2100" dirty="0" err="1"/>
                  <a:t>medoids</a:t>
                </a:r>
                <a:endParaRPr lang="en-US" altLang="zh-CN" sz="2100" dirty="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6" name="任意多边形 15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5302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 txBox="1"/>
          <p:nvPr>
            <p:custDataLst>
              <p:tags r:id="rId1"/>
            </p:custDataLst>
          </p:nvPr>
        </p:nvSpPr>
        <p:spPr>
          <a:xfrm>
            <a:off x="446485" y="1238423"/>
            <a:ext cx="7934325" cy="353443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K-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medoids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算法可以由一下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个步骤完成：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把所有数据点划分为</a:t>
            </a:r>
            <a:r>
              <a:rPr lang="en-US" altLang="zh-CN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个非空子集</a:t>
            </a:r>
            <a:endParaRPr lang="en-US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计算每个子集的中心点（</a:t>
            </a:r>
            <a:r>
              <a:rPr lang="en-US" altLang="zh-CN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mean</a:t>
            </a: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把离中心点最近的数据点（</a:t>
            </a:r>
            <a:r>
              <a:rPr lang="en-US" altLang="zh-CN" sz="18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medoid</a:t>
            </a: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）作为该子集的实际中心点</a:t>
            </a:r>
            <a:endParaRPr lang="en-US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将所有数据点重新划分（划分到离该数据点最近的中心点所表示的子集）</a:t>
            </a:r>
            <a:endParaRPr lang="en-US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重复步骤</a:t>
            </a:r>
            <a:r>
              <a:rPr lang="en-US" altLang="zh-CN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，直到中心点不发生变化</a:t>
            </a:r>
            <a:endParaRPr lang="en-US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10" name="组合 9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en-US" altLang="zh-CN" sz="2100" dirty="0"/>
                  <a:t>K-</a:t>
                </a:r>
                <a:r>
                  <a:rPr lang="en-US" altLang="zh-CN" sz="2100" dirty="0" err="1"/>
                  <a:t>medoids</a:t>
                </a:r>
                <a:endParaRPr lang="en-US" altLang="zh-CN" sz="2100" dirty="0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1" name="任意多边形 10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6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1412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谱聚类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475059" y="1111967"/>
            <a:ext cx="7934325" cy="3825240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Spectral Clustering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把数据集看作带权无向图</a:t>
            </a:r>
          </a:p>
          <a:p>
            <a:pPr>
              <a:lnSpc>
                <a:spcPct val="150000"/>
              </a:lnSpc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894" y="2180646"/>
            <a:ext cx="3467100" cy="2600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180647"/>
            <a:ext cx="3467100" cy="26003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3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6717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谱聚类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898" y="290602"/>
            <a:ext cx="4895417" cy="2282920"/>
          </a:xfrm>
          <a:prstGeom prst="rect">
            <a:avLst/>
          </a:prstGeom>
        </p:spPr>
      </p:pic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66703" y="1018090"/>
            <a:ext cx="3933798" cy="1878106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带权无向图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G=&lt;V, E&gt;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点集合，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边集合）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目标：将图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切分为多个不相交的子图，使子图内相似度较高，子图间相似度较低。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297A67E-4569-4C69-9B1D-CDD7A33BB54E}"/>
              </a:ext>
            </a:extLst>
          </p:cNvPr>
          <p:cNvGrpSpPr/>
          <p:nvPr/>
        </p:nvGrpSpPr>
        <p:grpSpPr>
          <a:xfrm>
            <a:off x="3452511" y="2806070"/>
            <a:ext cx="5624786" cy="1848583"/>
            <a:chOff x="446485" y="1880755"/>
            <a:chExt cx="8572500" cy="298313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5E1DF35-D157-400C-A076-3BF3EA636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6485" y="1882563"/>
              <a:ext cx="8572500" cy="2981325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82CE820-3042-4039-932E-02D03776B8D2}"/>
                </a:ext>
              </a:extLst>
            </p:cNvPr>
            <p:cNvSpPr/>
            <p:nvPr/>
          </p:nvSpPr>
          <p:spPr>
            <a:xfrm>
              <a:off x="446485" y="1880755"/>
              <a:ext cx="172865" cy="1475509"/>
            </a:xfrm>
            <a:prstGeom prst="rect">
              <a:avLst/>
            </a:prstGeom>
            <a:solidFill>
              <a:srgbClr val="FDFDFD"/>
            </a:solidFill>
            <a:ln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C5D4FF4-A6F7-4D4C-9357-A0F15668F172}"/>
                </a:ext>
              </a:extLst>
            </p:cNvPr>
            <p:cNvSpPr/>
            <p:nvPr/>
          </p:nvSpPr>
          <p:spPr>
            <a:xfrm>
              <a:off x="446485" y="3564082"/>
              <a:ext cx="172865" cy="1299807"/>
            </a:xfrm>
            <a:prstGeom prst="rect">
              <a:avLst/>
            </a:prstGeom>
            <a:solidFill>
              <a:srgbClr val="FDFDFD"/>
            </a:solidFill>
            <a:ln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AF9B4615-93CB-4AF0-AD31-31983ED05A96}"/>
              </a:ext>
            </a:extLst>
          </p:cNvPr>
          <p:cNvSpPr/>
          <p:nvPr/>
        </p:nvSpPr>
        <p:spPr>
          <a:xfrm>
            <a:off x="1243853" y="3228180"/>
            <a:ext cx="1769898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邻接矩阵 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N-by-N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对称矩阵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913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谱聚类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100" y="290601"/>
            <a:ext cx="5369216" cy="2503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46485" y="2701776"/>
                <a:ext cx="7993531" cy="2285860"/>
              </a:xfr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</a:t>
                </a:r>
                <a:r>
                  <a:rPr lang="en-US" altLang="zh-CN" sz="18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18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：找到最小切分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m</m:t>
                    </m:r>
                    <m:r>
                      <m:rPr>
                        <m:sty m:val="p"/>
                      </m:rPr>
                      <a:rPr lang="en-US" altLang="zh-CN" sz="1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in</m:t>
                    </m:r>
                    <m:r>
                      <a:rPr lang="en-US" altLang="zh-CN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𝑐𝑢𝑡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e>
                    </m:d>
                  </m:oMath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最小切分：一边和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聚类中的数据点相连，另一边和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聚类中的数据点相连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𝑐𝑢𝑡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𝐵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46485" y="2701776"/>
                <a:ext cx="7993531" cy="2285860"/>
              </a:xfr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1218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"/>
            <a:ext cx="9144000" cy="5138928"/>
          </a:xfrm>
          <a:prstGeom prst="rect">
            <a:avLst/>
          </a:prstGeom>
        </p:spPr>
      </p:pic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5183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聚类问题</a:t>
            </a:r>
            <a:r>
              <a:rPr lang="en-US" altLang="zh-CN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-</a:t>
            </a: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简介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14" name="椭圆 13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738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latin typeface="方正兰亭黑_GBK"/>
                <a:ea typeface="方正兰亭黑_GBK"/>
              </a:rPr>
              <a:t>01</a:t>
            </a:r>
            <a:endParaRPr lang="zh-CN" altLang="en-US" sz="1200">
              <a:solidFill>
                <a:schemeClr val="bg1"/>
              </a:solidFill>
              <a:latin typeface="方正兰亭黑_GBK"/>
              <a:ea typeface="方正兰亭黑_GBK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38" y="416916"/>
            <a:ext cx="2946575" cy="198539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37" y="2650899"/>
            <a:ext cx="2946576" cy="198539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785961" y="1311050"/>
            <a:ext cx="4142385" cy="263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集群：一类数据点的集合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相似性（类内数据点）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差异性（类间数据点）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聚类问题：将一组无标签的数据点划分为若干类数据点（集群）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聚类是一种无监督学习：不需要标签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怎样衡量相似与不相似？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6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谱聚类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100" y="290601"/>
            <a:ext cx="5369216" cy="2503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46485" y="2920928"/>
                <a:ext cx="7993531" cy="1942960"/>
              </a:xfr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</a:t>
                </a:r>
                <a:r>
                  <a:rPr lang="en-US" altLang="zh-CN" sz="18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18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：最大化类内连接相似度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max</m:t>
                    </m:r>
                    <m:r>
                      <a:rPr lang="en-US" altLang="zh-CN" sz="1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𝑎𝑠𝑠𝑜𝑐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</m:d>
                    <m:r>
                      <a:rPr lang="en-US" altLang="zh-CN" sz="1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𝑎𝑠𝑠𝑜𝑐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  <m:r>
                          <a:rPr lang="en-US" altLang="zh-CN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e>
                    </m:d>
                    <m:r>
                      <a:rPr lang="en-US" altLang="zh-CN" sz="1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𝑎𝑠𝑠𝑜𝑐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46485" y="2920928"/>
                <a:ext cx="7993531" cy="1942960"/>
              </a:xfr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100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谱聚类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46485" y="2676698"/>
                <a:ext cx="7993531" cy="2187190"/>
              </a:xfr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Normalized-cut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𝑁𝑐𝑢𝑡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𝐵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𝑐𝑢𝑡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𝐵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𝑎𝑠𝑠𝑜𝑐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𝐴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</m:d>
                        </m:den>
                      </m:f>
                      <m:r>
                        <a:rPr lang="en-US" altLang="zh-CN" sz="1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𝑐𝑢𝑡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𝐵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𝑎𝑠𝑠𝑜𝑐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𝐵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m</m:t>
                    </m:r>
                    <m:r>
                      <m:rPr>
                        <m:sty m:val="p"/>
                      </m:rPr>
                      <a:rPr lang="en-US" altLang="zh-CN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in</m:t>
                    </m:r>
                    <m:r>
                      <a:rPr lang="en-US" altLang="zh-CN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  <m:r>
                      <a:rPr lang="en-US" altLang="zh-CN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𝑐𝑢𝑡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e>
                    </m:d>
                  </m:oMath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446485" y="2676698"/>
                <a:ext cx="7993531" cy="2187190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2100" y="290601"/>
            <a:ext cx="5369216" cy="25038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2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2041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697023"/>
              <a:chOff x="1893616" y="449275"/>
              <a:chExt cx="4658264" cy="697023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谱聚类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56305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46485" y="1278894"/>
                <a:ext cx="7993531" cy="3845799"/>
              </a:xfr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𝑐𝑢𝑡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𝐵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𝑎𝑠𝑠𝑜𝑐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𝑉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𝑎𝑠𝑠𝑜𝑐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𝑎𝑠𝑠𝑜𝑐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𝐵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𝑉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𝑎𝑠𝑠𝑜𝑐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𝐵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𝐵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18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𝑁𝑐𝑢𝑡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𝐵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𝑐𝑢𝑡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𝐵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𝑎𝑠𝑠𝑜𝑐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𝐴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</m:d>
                        </m:den>
                      </m:f>
                      <m:r>
                        <a:rPr lang="en-US" altLang="zh-CN" sz="1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𝑐𝑢𝑡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𝐵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𝑎𝑠𝑠𝑜𝑐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𝐵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𝑎𝑠𝑠𝑜𝑐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𝐴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𝑎𝑠𝑠𝑜𝑐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𝐴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𝑎𝑠𝑠𝑜𝑐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𝐴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</m:d>
                        </m:den>
                      </m:f>
                      <m:r>
                        <a:rPr lang="en-US" altLang="zh-CN" sz="1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𝑎𝑠𝑠𝑜𝑐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𝐵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𝑎𝑠𝑠𝑜𝑐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𝐵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𝑎𝑠𝑠𝑜𝑐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𝐵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2−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𝑎𝑠𝑠𝑜𝑐</m:t>
                              </m:r>
                              <m:d>
                                <m:d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𝐴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𝐴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𝑎𝑠𝑠𝑜𝑐</m:t>
                              </m:r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𝐴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𝑉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𝑎𝑠𝑠𝑜𝑐</m:t>
                              </m:r>
                              <m:d>
                                <m:d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𝐵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𝐵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𝑎𝑠𝑠𝑜𝑐</m:t>
                              </m:r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𝐵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𝑉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=2−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𝑁𝑎𝑠𝑠𝑜𝑐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𝐴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𝐵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446485" y="1278894"/>
                <a:ext cx="7993531" cy="3845799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253370" y="112278"/>
                <a:ext cx="2302362" cy="1402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ea typeface="微软雅黑" panose="020B0503020204020204" pitchFamily="34" charset="-122"/>
                  </a:rPr>
                  <a:t>Recall</a:t>
                </a:r>
                <a14:m>
                  <m:oMath xmlns:m="http://schemas.openxmlformats.org/officeDocument/2006/math">
                    <m:r>
                      <a:rPr lang="en-US" altLang="zh-CN" sz="1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endParaRPr lang="en-US" altLang="zh-CN" sz="1400" b="0" i="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𝑐𝑢𝑡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𝐵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𝑎𝑠𝑠𝑜𝑐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70" y="112278"/>
                <a:ext cx="2302362" cy="1402179"/>
              </a:xfrm>
              <a:prstGeom prst="rect">
                <a:avLst/>
              </a:prstGeom>
              <a:blipFill rotWithShape="0">
                <a:blip r:embed="rId6"/>
                <a:stretch>
                  <a:fillRect l="-796" t="-35652" r="-30769" b="-7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0527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谱聚类</a:t>
                </a:r>
                <a:r>
                  <a:rPr lang="en-US" altLang="zh-CN" sz="2100" dirty="0"/>
                  <a:t>-</a:t>
                </a:r>
                <a:r>
                  <a:rPr lang="zh-CN" altLang="en-US" sz="2100" dirty="0"/>
                  <a:t>目标函数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446485" y="1018089"/>
            <a:ext cx="7993531" cy="3845799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35389" y="1135032"/>
                <a:ext cx="7314951" cy="18144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1,−1</m:t>
                              </m:r>
                            </m:e>
                          </m:d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1   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−1   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eqAr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14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𝑁𝑐𝑢𝑡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𝐵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 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𝑐𝑢𝑡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𝐵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𝑎𝑠𝑠𝑜𝑐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𝐴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</m:d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𝑐𝑢𝑡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𝐵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𝑎𝑠𝑠𝑜𝑐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𝐵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</m:d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&gt;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&lt;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sub>
                            <m:sup/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&gt;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&lt;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&gt;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sub>
                            <m:sup/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&lt;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9" y="1135032"/>
                <a:ext cx="7314951" cy="1814407"/>
              </a:xfrm>
              <a:prstGeom prst="rect">
                <a:avLst/>
              </a:prstGeom>
              <a:blipFill>
                <a:blip r:embed="rId4"/>
                <a:stretch>
                  <a:fillRect t="-56711" b="-15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D372363-6727-48A1-BE7C-D8566D7151FC}"/>
                  </a:ext>
                </a:extLst>
              </p:cNvPr>
              <p:cNvSpPr/>
              <p:nvPr/>
            </p:nvSpPr>
            <p:spPr>
              <a:xfrm>
                <a:off x="703984" y="3027638"/>
                <a:ext cx="2302362" cy="1402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ea typeface="微软雅黑" panose="020B0503020204020204" pitchFamily="34" charset="-122"/>
                  </a:rPr>
                  <a:t>Recall</a:t>
                </a:r>
                <a14:m>
                  <m:oMath xmlns:m="http://schemas.openxmlformats.org/officeDocument/2006/math">
                    <m:r>
                      <a:rPr lang="en-US" altLang="zh-CN" sz="1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endParaRPr lang="en-US" altLang="zh-CN" sz="1400" b="0" i="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𝑐𝑢𝑡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𝐵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𝑎𝑠𝑠𝑜𝑐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D372363-6727-48A1-BE7C-D8566D7151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84" y="3027638"/>
                <a:ext cx="2302362" cy="1402179"/>
              </a:xfrm>
              <a:prstGeom prst="rect">
                <a:avLst/>
              </a:prstGeom>
              <a:blipFill>
                <a:blip r:embed="rId6"/>
                <a:stretch>
                  <a:fillRect l="-794" t="-35652" r="-30688" b="-7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621161B8-487E-4E6D-9FB0-CD8DFD0BC367}"/>
              </a:ext>
            </a:extLst>
          </p:cNvPr>
          <p:cNvGrpSpPr/>
          <p:nvPr/>
        </p:nvGrpSpPr>
        <p:grpSpPr>
          <a:xfrm>
            <a:off x="3104134" y="2749957"/>
            <a:ext cx="5624786" cy="1848583"/>
            <a:chOff x="446485" y="1880755"/>
            <a:chExt cx="8572500" cy="2983134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BD6AC79-5471-4214-BF20-8681305E5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6485" y="1882563"/>
              <a:ext cx="8572500" cy="2981325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1A94B9F-5673-46A0-87A1-1C58FFE66B07}"/>
                </a:ext>
              </a:extLst>
            </p:cNvPr>
            <p:cNvSpPr/>
            <p:nvPr/>
          </p:nvSpPr>
          <p:spPr>
            <a:xfrm>
              <a:off x="446485" y="1880755"/>
              <a:ext cx="172865" cy="1475509"/>
            </a:xfrm>
            <a:prstGeom prst="rect">
              <a:avLst/>
            </a:prstGeom>
            <a:solidFill>
              <a:srgbClr val="FDFDFD"/>
            </a:solidFill>
            <a:ln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9DBF16F-6166-4D33-A6C3-5E8573370E58}"/>
                </a:ext>
              </a:extLst>
            </p:cNvPr>
            <p:cNvSpPr/>
            <p:nvPr/>
          </p:nvSpPr>
          <p:spPr>
            <a:xfrm>
              <a:off x="446485" y="3564082"/>
              <a:ext cx="172865" cy="1299807"/>
            </a:xfrm>
            <a:prstGeom prst="rect">
              <a:avLst/>
            </a:prstGeom>
            <a:solidFill>
              <a:srgbClr val="FDFDFD"/>
            </a:solidFill>
            <a:ln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786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谱聚类</a:t>
                </a:r>
                <a:r>
                  <a:rPr lang="en-US" altLang="zh-CN" sz="2100" dirty="0"/>
                  <a:t>-</a:t>
                </a:r>
                <a:r>
                  <a:rPr lang="zh-CN" altLang="en-US" sz="2100" dirty="0"/>
                  <a:t>目标函数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446485" y="1018089"/>
            <a:ext cx="7993531" cy="3845799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41111" y="927100"/>
                <a:ext cx="5659498" cy="3868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</m:oMath>
                  </m:oMathPara>
                </a14:m>
                <a:endParaRPr lang="en-US" altLang="zh-CN" sz="14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𝑁𝑐𝑢𝑡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𝐵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&gt;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&lt;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sub>
                            <m:sup/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&gt;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&lt;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&gt;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sub>
                            <m:sup/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&lt;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1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𝑓𝑜𝑟𝑚𝑒𝑑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𝑓𝑜𝑟𝑚𝑒𝑑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𝑏𝑦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sz="1600" b="0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altLang="zh-CN" sz="1200" b="0" dirty="0">
                  <a:ea typeface="Cambria Math" panose="02040503050406030204" pitchFamily="18" charset="0"/>
                </a:endParaRPr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4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𝑁𝑐𝑢𝑡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𝐵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𝟏</m:t>
                                  </m:r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+</m:t>
                                  </m:r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𝐷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)(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𝐷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𝟏</m:t>
                                  </m:r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𝐷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(1−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𝐷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en-US" altLang="zh-CN" sz="1400" b="0" dirty="0">
                    <a:ea typeface="微软雅黑" panose="020B0503020204020204" pitchFamily="34" charset="-122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den>
                    </m:f>
                  </m:oMath>
                </a14:m>
                <a:endParaRPr lang="en-US" altLang="zh-CN" sz="1400" b="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endParaRPr lang="en-US" altLang="zh-CN" sz="1400" b="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𝟏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+</m:t>
                                  </m:r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𝑏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)]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𝐷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)[(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)−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)]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𝐷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11" y="927100"/>
                <a:ext cx="5659498" cy="3868367"/>
              </a:xfrm>
              <a:prstGeom prst="rect">
                <a:avLst/>
              </a:prstGeom>
              <a:blipFill>
                <a:blip r:embed="rId4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359513" y="648681"/>
                <a:ext cx="2717443" cy="97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513" y="648681"/>
                <a:ext cx="2717443" cy="9727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234822" y="1504440"/>
                <a:ext cx="2717443" cy="97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822" y="1504440"/>
                <a:ext cx="2717443" cy="97270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3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8129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446485" y="1018089"/>
            <a:ext cx="7993531" cy="3845799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701744" y="1135032"/>
                <a:ext cx="5377434" cy="30630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>
                    <a:ea typeface="微软雅黑" panose="020B0503020204020204" pitchFamily="34" charset="-122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6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endParaRPr lang="en-US" altLang="zh-CN" sz="16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1400" b="0" dirty="0"/>
              </a:p>
              <a:p>
                <a:endParaRPr lang="en-US" altLang="zh-CN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4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1400" b="1" dirty="0"/>
              </a:p>
              <a:p>
                <a:endParaRPr lang="zh-CN" altLang="en-US" sz="1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altLang="zh-CN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altLang="zh-CN" sz="1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𝑁𝑐𝑢𝑡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1400" dirty="0"/>
              </a:p>
              <a:p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.    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{2,−2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14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744" y="1135032"/>
                <a:ext cx="5377434" cy="3063083"/>
              </a:xfrm>
              <a:prstGeom prst="rect">
                <a:avLst/>
              </a:prstGeom>
              <a:blipFill>
                <a:blip r:embed="rId4"/>
                <a:stretch>
                  <a:fillRect l="-567" t="-73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10" name="组合 9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893616" y="449275"/>
                <a:ext cx="3904343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谱聚类</a:t>
                </a:r>
                <a:r>
                  <a:rPr lang="en-US" altLang="zh-CN" sz="2100" dirty="0"/>
                  <a:t>-</a:t>
                </a:r>
                <a:r>
                  <a:rPr lang="zh-CN" altLang="en-US" sz="2100" dirty="0"/>
                  <a:t>目标函数</a:t>
                </a:r>
                <a:endParaRPr lang="en-US" altLang="zh-CN" sz="2100" dirty="0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1" name="任意多边形 10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6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15C1EB3-4B8E-40A4-8C60-C1297BBD576B}"/>
                  </a:ext>
                </a:extLst>
              </p:cNvPr>
              <p:cNvSpPr/>
              <p:nvPr/>
            </p:nvSpPr>
            <p:spPr>
              <a:xfrm>
                <a:off x="2804160" y="478226"/>
                <a:ext cx="4572000" cy="46301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4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𝑁𝑐𝑢𝑡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𝐵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1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𝟏</m:t>
                                  </m:r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+</m:t>
                                  </m:r>
                                  <m:r>
                                    <a:rPr lang="en-US" altLang="zh-CN" sz="1200" b="1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𝑏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12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200" b="1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)]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𝐷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)[(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)−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)]</m:t>
                          </m:r>
                        </m:num>
                        <m:den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2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𝐷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15C1EB3-4B8E-40A4-8C60-C1297BBD5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160" y="478226"/>
                <a:ext cx="4572000" cy="463012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7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446485" y="1018089"/>
            <a:ext cx="7993531" cy="3845799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03984" y="2285780"/>
                <a:ext cx="3804952" cy="2228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Rayleigh Quotient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</m:e>
                      </m:func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   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  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GB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   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如果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为对称矩阵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84" y="2285780"/>
                <a:ext cx="3804952" cy="2228239"/>
              </a:xfrm>
              <a:prstGeom prst="rect">
                <a:avLst/>
              </a:prstGeom>
              <a:blipFill>
                <a:blip r:embed="rId4"/>
                <a:stretch>
                  <a:fillRect l="-960" t="-1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157250" y="949531"/>
                <a:ext cx="4572000" cy="92358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den>
                          </m:f>
                        </m:e>
                      </m:fun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den>
                          </m:f>
                        </m:e>
                      </m:fun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250" y="949531"/>
                <a:ext cx="4572000" cy="923586"/>
              </a:xfrm>
              <a:prstGeom prst="rect">
                <a:avLst/>
              </a:prstGeom>
              <a:blipFill>
                <a:blip r:embed="rId5"/>
                <a:stretch>
                  <a:fillRect b="-6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390140" y="2600970"/>
                <a:ext cx="2168671" cy="1131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altLang="zh-CN" b="1" dirty="0"/>
              </a:p>
              <a:p>
                <a:endParaRPr lang="en-US" altLang="zh-CN" b="1" dirty="0"/>
              </a:p>
              <a:p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zh-CN" altLang="en-US" dirty="0"/>
                  <a:t>的特征向量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140" y="2600970"/>
                <a:ext cx="2168671" cy="1131079"/>
              </a:xfrm>
              <a:prstGeom prst="rect">
                <a:avLst/>
              </a:prstGeom>
              <a:blipFill>
                <a:blip r:embed="rId6"/>
                <a:stretch>
                  <a:fillRect l="-581" b="-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12" name="组合 11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1893616" y="449275"/>
                <a:ext cx="3904343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瑞丽熵</a:t>
                </a:r>
                <a:endParaRPr lang="en-US" altLang="zh-CN" sz="2100" dirty="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3" name="任意多边形 12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8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9772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99596" y="143363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谱聚类</a:t>
                </a:r>
                <a:r>
                  <a:rPr lang="en-US" altLang="zh-CN" sz="2100" dirty="0"/>
                  <a:t>-</a:t>
                </a:r>
                <a:r>
                  <a:rPr lang="zh-CN" altLang="en-US" sz="2100" dirty="0"/>
                  <a:t>多分类问题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聚类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446485" y="1018089"/>
            <a:ext cx="7993531" cy="3845799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98885" y="1170489"/>
                <a:ext cx="7993531" cy="3845799"/>
              </a:xfr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K&gt;2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矩阵相似度矩阵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𝑊</m:t>
                    </m:r>
                    <m:r>
                      <a:rPr lang="zh-CN" altLang="en-US" sz="1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度矩阵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，拉普拉斯矩阵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𝐿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𝑊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…,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的最小的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个特征向量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𝑍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=[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</a:t>
                </a:r>
                <a:r>
                  <a:rPr lang="en-US" altLang="zh-CN" sz="18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Z</a:t>
                </a:r>
                <a:r>
                  <a:rPr lang="zh-CN" altLang="en-US" sz="18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的行可以看作原始数据的</a:t>
                </a:r>
                <a:r>
                  <a:rPr lang="en-US" altLang="zh-CN" sz="18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18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维表示</a:t>
                </a:r>
                <a:endPara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k-means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算法，对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𝑍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进行聚类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598885" y="1170489"/>
                <a:ext cx="7993531" cy="3845799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2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37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491775" y="1933669"/>
            <a:ext cx="1676757" cy="1676757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686851" y="2118291"/>
            <a:ext cx="1307513" cy="1307513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5"/>
          <p:cNvSpPr txBox="1">
            <a:spLocks noChangeArrowheads="1"/>
          </p:cNvSpPr>
          <p:nvPr/>
        </p:nvSpPr>
        <p:spPr bwMode="auto">
          <a:xfrm>
            <a:off x="1921472" y="2356549"/>
            <a:ext cx="80663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schemeClr val="bg1"/>
                </a:solidFill>
                <a:latin typeface="方正兰亭黑_GBK"/>
                <a:ea typeface="方正兰亭黑_GBK"/>
              </a:rPr>
              <a:t>02</a:t>
            </a:r>
            <a:endParaRPr lang="zh-CN" altLang="en-US" sz="4800" b="1" dirty="0">
              <a:solidFill>
                <a:schemeClr val="bg1"/>
              </a:solidFill>
              <a:latin typeface="方正兰亭黑_GBK"/>
              <a:ea typeface="方正兰亭黑_GBK"/>
            </a:endParaRPr>
          </a:p>
        </p:txBody>
      </p:sp>
      <p:sp>
        <p:nvSpPr>
          <p:cNvPr id="16" name="文本框 5"/>
          <p:cNvSpPr txBox="1">
            <a:spLocks noChangeArrowheads="1"/>
          </p:cNvSpPr>
          <p:nvPr/>
        </p:nvSpPr>
        <p:spPr bwMode="auto">
          <a:xfrm>
            <a:off x="3500261" y="1766997"/>
            <a:ext cx="18325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chemeClr val="accent1"/>
                </a:solidFill>
                <a:latin typeface="方正兰亭黑_GBK"/>
                <a:ea typeface="方正兰亭黑_GBK"/>
              </a:rPr>
              <a:t>分类问题</a:t>
            </a:r>
          </a:p>
        </p:txBody>
      </p:sp>
      <p:sp>
        <p:nvSpPr>
          <p:cNvPr id="20" name="矩形 19"/>
          <p:cNvSpPr/>
          <p:nvPr/>
        </p:nvSpPr>
        <p:spPr>
          <a:xfrm>
            <a:off x="3548113" y="223679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accent1"/>
                </a:solidFill>
                <a:latin typeface="+mj-ea"/>
                <a:ea typeface="+mj-ea"/>
              </a:rPr>
              <a:t>简介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605703" y="2597940"/>
            <a:ext cx="34190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00261" y="2587012"/>
            <a:ext cx="4120426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金融科技导论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聚类与分类</a:t>
            </a:r>
          </a:p>
        </p:txBody>
      </p:sp>
      <p:sp>
        <p:nvSpPr>
          <p:cNvPr id="7" name="矩形 6"/>
          <p:cNvSpPr/>
          <p:nvPr/>
        </p:nvSpPr>
        <p:spPr>
          <a:xfrm>
            <a:off x="3579497" y="3175021"/>
            <a:ext cx="1111558" cy="305617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+mj-lt"/>
              </a:rPr>
              <a:t>PART TWO</a:t>
            </a:r>
            <a:endParaRPr lang="zh-CN" altLang="en-US" sz="1200" dirty="0">
              <a:latin typeface="+mj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772931" y="1944597"/>
            <a:ext cx="390517" cy="390517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417110" y="2261397"/>
            <a:ext cx="286781" cy="286781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273719" y="3647274"/>
            <a:ext cx="160345" cy="160345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686851" y="3308201"/>
            <a:ext cx="220530" cy="220530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016329" y="2979248"/>
            <a:ext cx="228296" cy="228296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839822" y="3599497"/>
            <a:ext cx="154542" cy="154542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252338" y="2979248"/>
            <a:ext cx="99708" cy="99708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9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7910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5183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分类问题</a:t>
            </a:r>
            <a:r>
              <a:rPr lang="en-US" altLang="zh-CN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-</a:t>
            </a: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简介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14" name="椭圆 13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738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latin typeface="方正兰亭黑_GBK"/>
                <a:ea typeface="方正兰亭黑_GBK"/>
              </a:rPr>
              <a:t>01</a:t>
            </a:r>
            <a:endParaRPr lang="zh-CN" altLang="en-US" sz="1200">
              <a:solidFill>
                <a:schemeClr val="bg1"/>
              </a:solidFill>
              <a:latin typeface="方正兰亭黑_GBK"/>
              <a:ea typeface="方正兰亭黑_GBK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32788" y="1243573"/>
            <a:ext cx="38613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分类问题：从有标签的数据集（训练集）中提取规律，并应用规律对无标签的数据集（测试集）进行分类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分类是一种有监督学习：有标签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135" y="877229"/>
            <a:ext cx="3493443" cy="338904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3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6131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5183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聚类问题</a:t>
            </a:r>
            <a:r>
              <a:rPr lang="en-US" altLang="zh-CN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-</a:t>
            </a: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简介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14" name="椭圆 13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738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latin typeface="方正兰亭黑_GBK"/>
                <a:ea typeface="方正兰亭黑_GBK"/>
              </a:rPr>
              <a:t>01</a:t>
            </a:r>
            <a:endParaRPr lang="zh-CN" altLang="en-US" sz="1200">
              <a:solidFill>
                <a:schemeClr val="bg1"/>
              </a:solidFill>
              <a:latin typeface="方正兰亭黑_GBK"/>
              <a:ea typeface="方正兰亭黑_GBK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38" y="416916"/>
            <a:ext cx="2946575" cy="19853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666" y="2650899"/>
            <a:ext cx="2945547" cy="19847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5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709664-3B09-5F68-6968-C5315365FE4B}"/>
              </a:ext>
            </a:extLst>
          </p:cNvPr>
          <p:cNvSpPr/>
          <p:nvPr/>
        </p:nvSpPr>
        <p:spPr>
          <a:xfrm>
            <a:off x="785961" y="1311050"/>
            <a:ext cx="4142385" cy="263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集群：一类数据点的集合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相似性（类内数据点）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差异性（类间数据点）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聚类问题：将一组无标签的数据点划分为若干类数据点（集群）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聚类是一种无监督学习：不需要标签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怎样衡量相似与不相似？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24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9287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分类问题</a:t>
            </a:r>
            <a:r>
              <a:rPr lang="en-US" altLang="zh-CN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-</a:t>
            </a: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算法举例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14" name="椭圆 13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738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latin typeface="方正兰亭黑_GBK"/>
                <a:ea typeface="方正兰亭黑_GBK"/>
              </a:rPr>
              <a:t>01</a:t>
            </a:r>
            <a:endParaRPr lang="zh-CN" altLang="en-US" sz="1200">
              <a:solidFill>
                <a:schemeClr val="bg1"/>
              </a:solidFill>
              <a:latin typeface="方正兰亭黑_GBK"/>
              <a:ea typeface="方正兰亭黑_GB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032788" y="1243573"/>
                <a:ext cx="3861330" cy="1982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Naïve Bayesian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朴素贝叶斯</a:t>
                </a:r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条件概率</a:t>
                </a:r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8" y="1243573"/>
                <a:ext cx="3861330" cy="1982659"/>
              </a:xfrm>
              <a:prstGeom prst="rect">
                <a:avLst/>
              </a:prstGeom>
              <a:blipFill rotWithShape="0">
                <a:blip r:embed="rId4"/>
                <a:stretch>
                  <a:fillRect l="-6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4" descr="https://timgsa.baidu.com/timg?image&amp;quality=80&amp;size=b9999_10000&amp;sec=1561702174830&amp;di=e9d215f3b69a7b1305fdf90e6816f390&amp;imgtype=0&amp;src=http%3A%2F%2Fimg.it610.com%2Fimage%2Fproduct%2Fffb66ab5d62a4a12954ea7928d44a35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84443"/>
            <a:ext cx="3286125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5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7041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9287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分类问题</a:t>
            </a:r>
            <a:r>
              <a:rPr lang="en-US" altLang="zh-CN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-</a:t>
            </a: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算法举例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14" name="椭圆 13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738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latin typeface="方正兰亭黑_GBK"/>
                <a:ea typeface="方正兰亭黑_GBK"/>
              </a:rPr>
              <a:t>01</a:t>
            </a:r>
            <a:endParaRPr lang="zh-CN" altLang="en-US" sz="1200">
              <a:solidFill>
                <a:schemeClr val="bg1"/>
              </a:solidFill>
              <a:latin typeface="方正兰亭黑_GBK"/>
              <a:ea typeface="方正兰亭黑_GBK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32788" y="1243573"/>
            <a:ext cx="3861330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KNN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K-Nearest Neighbor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（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k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近邻）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基于距离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设计一个好的距离函数很重要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90961"/>
            <a:ext cx="3614427" cy="326282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5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722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9287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分类问题</a:t>
            </a:r>
            <a:r>
              <a:rPr lang="en-US" altLang="zh-CN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-</a:t>
            </a: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算法举例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14" name="椭圆 13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738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latin typeface="方正兰亭黑_GBK"/>
                <a:ea typeface="方正兰亭黑_GBK"/>
              </a:rPr>
              <a:t>01</a:t>
            </a:r>
            <a:endParaRPr lang="zh-CN" altLang="en-US" sz="1200">
              <a:solidFill>
                <a:schemeClr val="bg1"/>
              </a:solidFill>
              <a:latin typeface="方正兰亭黑_GBK"/>
              <a:ea typeface="方正兰亭黑_GBK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7511" y="1804684"/>
            <a:ext cx="38613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决策树（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decision tree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）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训练样本准确率高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测试样本准确率不一定高（过拟合）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3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EC1A56-C530-4FBB-8EDD-E36349C616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842" y="1023937"/>
            <a:ext cx="5004539" cy="309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0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63" y="0"/>
            <a:ext cx="9144000" cy="5138928"/>
          </a:xfrm>
          <a:prstGeom prst="rect">
            <a:avLst/>
          </a:prstGeom>
        </p:spPr>
      </p:pic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9287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分类问题</a:t>
            </a:r>
            <a:r>
              <a:rPr lang="en-US" altLang="zh-CN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-</a:t>
            </a: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算法举例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14" name="椭圆 13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738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latin typeface="方正兰亭黑_GBK"/>
                <a:ea typeface="方正兰亭黑_GBK"/>
              </a:rPr>
              <a:t>01</a:t>
            </a:r>
            <a:endParaRPr lang="zh-CN" altLang="en-US" sz="1200">
              <a:solidFill>
                <a:schemeClr val="bg1"/>
              </a:solidFill>
              <a:latin typeface="方正兰亭黑_GBK"/>
              <a:ea typeface="方正兰亭黑_GBK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7511" y="1220923"/>
            <a:ext cx="38613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随机森林（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random forest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）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多个决策树组合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优化测试样本准确率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不高的问题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860" y="889289"/>
            <a:ext cx="5657850" cy="36766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3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3757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9287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分类问题</a:t>
            </a:r>
            <a:r>
              <a:rPr lang="en-US" altLang="zh-CN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-</a:t>
            </a: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算法举例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14" name="椭圆 13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738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latin typeface="方正兰亭黑_GBK"/>
                <a:ea typeface="方正兰亭黑_GBK"/>
              </a:rPr>
              <a:t>01</a:t>
            </a:r>
            <a:endParaRPr lang="zh-CN" altLang="en-US" sz="1200">
              <a:solidFill>
                <a:schemeClr val="bg1"/>
              </a:solidFill>
              <a:latin typeface="方正兰亭黑_GBK"/>
              <a:ea typeface="方正兰亭黑_GBK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32788" y="1243573"/>
            <a:ext cx="3861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SVM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（支持向量机）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——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机器学习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04" y="1662386"/>
            <a:ext cx="3198379" cy="310279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6972" y="1662386"/>
            <a:ext cx="4782586" cy="310279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6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6441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9287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分类问题</a:t>
            </a:r>
            <a:r>
              <a:rPr lang="en-US" altLang="zh-CN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-</a:t>
            </a: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算法举例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14" name="椭圆 13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738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latin typeface="方正兰亭黑_GBK"/>
                <a:ea typeface="方正兰亭黑_GBK"/>
              </a:rPr>
              <a:t>01</a:t>
            </a:r>
            <a:endParaRPr lang="zh-CN" altLang="en-US" sz="1200">
              <a:solidFill>
                <a:schemeClr val="bg1"/>
              </a:solidFill>
              <a:latin typeface="方正兰亭黑_GBK"/>
              <a:ea typeface="方正兰亭黑_GBK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32788" y="1243573"/>
            <a:ext cx="4661430" cy="422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Neural Networks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（神经网络）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——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深度学习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" name="Picture 2" descr="https://timgsa.baidu.com/timg?image&amp;quality=80&amp;size=b9999_10000&amp;sec=1561567108764&amp;di=a91caf3954359251ab563a06640f51c4&amp;imgtype=0&amp;src=http%3A%2F%2Fwww.uml.org.cn%2Fother%2Fimages%2F201508311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1763505"/>
            <a:ext cx="581025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5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3129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5183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分类问题</a:t>
            </a:r>
            <a:r>
              <a:rPr lang="en-US" altLang="zh-CN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-</a:t>
            </a: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应用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14" name="椭圆 13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385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方正兰亭黑_GBK"/>
                <a:ea typeface="方正兰亭黑_GBK"/>
              </a:rPr>
              <a:t>02</a:t>
            </a:r>
            <a:endParaRPr lang="zh-CN" altLang="en-US" sz="1200" dirty="0">
              <a:solidFill>
                <a:schemeClr val="bg1"/>
              </a:solidFill>
              <a:latin typeface="方正兰亭黑_GBK"/>
              <a:ea typeface="方正兰亭黑_GBK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4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6BE8143-9CB0-42EF-80C4-373B842BAC23}"/>
              </a:ext>
            </a:extLst>
          </p:cNvPr>
          <p:cNvSpPr/>
          <p:nvPr/>
        </p:nvSpPr>
        <p:spPr>
          <a:xfrm>
            <a:off x="1032787" y="1171930"/>
            <a:ext cx="3095460" cy="1161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主要应用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数据挖掘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特征学习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DF4602D-277C-4F28-BCD4-01133F624531}"/>
              </a:ext>
            </a:extLst>
          </p:cNvPr>
          <p:cNvSpPr/>
          <p:nvPr/>
        </p:nvSpPr>
        <p:spPr>
          <a:xfrm>
            <a:off x="4361030" y="1171930"/>
            <a:ext cx="3982870" cy="1161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金融领域应用场景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用户类型分类（营销策略）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28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产品类型分类（市场研究）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图形 4" descr="猫">
            <a:extLst>
              <a:ext uri="{FF2B5EF4-FFF2-40B4-BE49-F238E27FC236}">
                <a16:creationId xmlns:a16="http://schemas.microsoft.com/office/drawing/2014/main" id="{C615530A-BB80-457A-8441-B446C18E1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511" y="2746611"/>
            <a:ext cx="914400" cy="914400"/>
          </a:xfrm>
          <a:prstGeom prst="rect">
            <a:avLst/>
          </a:prstGeom>
        </p:spPr>
      </p:pic>
      <p:pic>
        <p:nvPicPr>
          <p:cNvPr id="7" name="图形 6" descr="狗">
            <a:extLst>
              <a:ext uri="{FF2B5EF4-FFF2-40B4-BE49-F238E27FC236}">
                <a16:creationId xmlns:a16="http://schemas.microsoft.com/office/drawing/2014/main" id="{F3BF7C89-138A-4AB0-98D1-7D5DC77202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19276" y="2763379"/>
            <a:ext cx="914400" cy="914400"/>
          </a:xfrm>
          <a:prstGeom prst="rect">
            <a:avLst/>
          </a:prstGeom>
        </p:spPr>
      </p:pic>
      <p:pic>
        <p:nvPicPr>
          <p:cNvPr id="12" name="图形 11" descr="山羊">
            <a:extLst>
              <a:ext uri="{FF2B5EF4-FFF2-40B4-BE49-F238E27FC236}">
                <a16:creationId xmlns:a16="http://schemas.microsoft.com/office/drawing/2014/main" id="{8B310103-720C-4EF4-AE14-149C1E06D7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73690" y="2763379"/>
            <a:ext cx="914400" cy="914400"/>
          </a:xfrm>
          <a:prstGeom prst="rect">
            <a:avLst/>
          </a:prstGeom>
        </p:spPr>
      </p:pic>
      <p:pic>
        <p:nvPicPr>
          <p:cNvPr id="31" name="图形 30" descr="金条">
            <a:extLst>
              <a:ext uri="{FF2B5EF4-FFF2-40B4-BE49-F238E27FC236}">
                <a16:creationId xmlns:a16="http://schemas.microsoft.com/office/drawing/2014/main" id="{AD7185F9-1A71-4F6C-9E6F-3B1B2453FD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43929" y="2750022"/>
            <a:ext cx="914400" cy="914400"/>
          </a:xfrm>
          <a:prstGeom prst="rect">
            <a:avLst/>
          </a:prstGeom>
        </p:spPr>
      </p:pic>
      <p:pic>
        <p:nvPicPr>
          <p:cNvPr id="33" name="图形 32" descr="硬币">
            <a:extLst>
              <a:ext uri="{FF2B5EF4-FFF2-40B4-BE49-F238E27FC236}">
                <a16:creationId xmlns:a16="http://schemas.microsoft.com/office/drawing/2014/main" id="{C65F4893-B3BE-49F8-8621-1D0642B240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01826" y="2746611"/>
            <a:ext cx="914400" cy="914400"/>
          </a:xfrm>
          <a:prstGeom prst="rect">
            <a:avLst/>
          </a:prstGeom>
        </p:spPr>
      </p:pic>
      <p:pic>
        <p:nvPicPr>
          <p:cNvPr id="37" name="图形 36" descr="银行支票">
            <a:extLst>
              <a:ext uri="{FF2B5EF4-FFF2-40B4-BE49-F238E27FC236}">
                <a16:creationId xmlns:a16="http://schemas.microsoft.com/office/drawing/2014/main" id="{0460F3D0-F5D3-40FF-A9E3-468E00E3A2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57665" y="27633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3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9287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分类问题</a:t>
            </a:r>
            <a:r>
              <a:rPr lang="en-US" altLang="zh-CN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-</a:t>
            </a: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应用举例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14" name="椭圆 13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385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方正兰亭黑_GBK"/>
                <a:ea typeface="方正兰亭黑_GBK"/>
              </a:rPr>
              <a:t>02</a:t>
            </a:r>
            <a:endParaRPr lang="zh-CN" altLang="en-US" sz="1200" dirty="0">
              <a:solidFill>
                <a:schemeClr val="bg1"/>
              </a:solidFill>
              <a:latin typeface="方正兰亭黑_GBK"/>
              <a:ea typeface="方正兰亭黑_GBK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32788" y="860772"/>
            <a:ext cx="6080706" cy="792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发生非可信交易，进一步判断是否账号被盗（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分类）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账号被盗模型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78" y="2098326"/>
            <a:ext cx="3136656" cy="2310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391" y="2267923"/>
            <a:ext cx="3228975" cy="19716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4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0486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1132609"/>
            <a:ext cx="9144000" cy="2680855"/>
            <a:chOff x="0" y="0"/>
            <a:chExt cx="12192000" cy="30861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12192000" cy="30861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12192000" cy="3086100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F3365CD-9D65-49CD-A746-0FC00C72E238}"/>
                </a:ext>
              </a:extLst>
            </p:cNvPr>
            <p:cNvSpPr/>
            <p:nvPr/>
          </p:nvSpPr>
          <p:spPr>
            <a:xfrm>
              <a:off x="1899300" y="671511"/>
              <a:ext cx="8393400" cy="1743075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spc="300" dirty="0"/>
                <a:t>衡量分类好坏的标准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2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192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9287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分类问题</a:t>
            </a:r>
            <a:r>
              <a:rPr lang="en-US" altLang="zh-CN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-</a:t>
            </a: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衡量标准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14" name="椭圆 13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385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方正兰亭黑_GBK"/>
                <a:ea typeface="方正兰亭黑_GBK"/>
              </a:rPr>
              <a:t>02</a:t>
            </a:r>
            <a:endParaRPr lang="zh-CN" altLang="en-US" sz="1200" dirty="0">
              <a:solidFill>
                <a:schemeClr val="bg1"/>
              </a:solidFill>
              <a:latin typeface="方正兰亭黑_GBK"/>
              <a:ea typeface="方正兰亭黑_GBK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7511" y="694106"/>
            <a:ext cx="56381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 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混淆矩阵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Confusion Matrix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405376"/>
              </p:ext>
            </p:extLst>
          </p:nvPr>
        </p:nvGraphicFramePr>
        <p:xfrm>
          <a:off x="1580042" y="1181147"/>
          <a:ext cx="5250873" cy="1112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2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0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0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dirty="0"/>
                        <a:t>样本标签为</a:t>
                      </a:r>
                      <a:r>
                        <a:rPr lang="en-US" altLang="zh-CN" b="0" dirty="0"/>
                        <a:t>Positive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dirty="0"/>
                        <a:t>样本标签为</a:t>
                      </a:r>
                      <a:r>
                        <a:rPr lang="en-US" altLang="zh-CN" b="0" dirty="0"/>
                        <a:t>Negative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b="0" dirty="0"/>
                        <a:t>预测结果为</a:t>
                      </a:r>
                      <a:r>
                        <a:rPr lang="en-US" altLang="zh-CN" sz="1400" b="0" dirty="0"/>
                        <a:t>Positive</a:t>
                      </a:r>
                      <a:endParaRPr lang="zh-CN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/>
                        <a:t>TP</a:t>
                      </a:r>
                      <a:endParaRPr lang="zh-CN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/>
                        <a:t>FP</a:t>
                      </a:r>
                      <a:endParaRPr lang="zh-CN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9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/>
                        <a:t>预测结果为</a:t>
                      </a:r>
                      <a:r>
                        <a:rPr lang="en-US" altLang="zh-CN" sz="1400" b="0" dirty="0"/>
                        <a:t>Negative</a:t>
                      </a:r>
                      <a:endParaRPr lang="zh-CN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/>
                        <a:t>FN</a:t>
                      </a:r>
                      <a:endParaRPr lang="zh-CN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/>
                        <a:t>TN</a:t>
                      </a:r>
                      <a:endParaRPr lang="zh-CN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37511" y="2060049"/>
                <a:ext cx="5638176" cy="2595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精确度 </a:t>
                </a:r>
                <a:r>
                  <a:rPr lang="en-US" altLang="zh-CN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Precision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altLang="zh-CN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召回率 </a:t>
                </a:r>
                <a:r>
                  <a:rPr lang="en-US" altLang="zh-CN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Recall or Sensitivity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altLang="zh-CN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11" y="2060049"/>
                <a:ext cx="5638176" cy="2595711"/>
              </a:xfrm>
              <a:prstGeom prst="rect">
                <a:avLst/>
              </a:prstGeom>
              <a:blipFill rotWithShape="0">
                <a:blip r:embed="rId5"/>
                <a:stretch>
                  <a:fillRect l="-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5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7229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9287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聚类问题</a:t>
            </a:r>
            <a:r>
              <a:rPr lang="en-US" altLang="zh-CN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-</a:t>
            </a: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算法举例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14" name="椭圆 13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738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latin typeface="方正兰亭黑_GBK"/>
                <a:ea typeface="方正兰亭黑_GBK"/>
              </a:rPr>
              <a:t>01</a:t>
            </a:r>
            <a:endParaRPr lang="zh-CN" altLang="en-US" sz="1200">
              <a:solidFill>
                <a:schemeClr val="bg1"/>
              </a:solidFill>
              <a:latin typeface="方正兰亭黑_GBK"/>
              <a:ea typeface="方正兰亭黑_GBK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8021" y="1291806"/>
            <a:ext cx="38613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K-means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简单快速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聚类结果在向量空间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为球状（凸集）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30" name="Picture 6" descr="http://5b0988e595225.cdn.sohucs.com/images/20180312/1304bda0805149078b34a0d9bc95ae1b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57" y="278417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4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9980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9287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分类问题</a:t>
            </a:r>
            <a:r>
              <a:rPr lang="en-US" altLang="zh-CN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-</a:t>
            </a: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衡量标准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14" name="椭圆 13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385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方正兰亭黑_GBK"/>
                <a:ea typeface="方正兰亭黑_GBK"/>
              </a:rPr>
              <a:t>02</a:t>
            </a:r>
            <a:endParaRPr lang="zh-CN" altLang="en-US" sz="1200" dirty="0">
              <a:solidFill>
                <a:schemeClr val="bg1"/>
              </a:solidFill>
              <a:latin typeface="方正兰亭黑_GBK"/>
              <a:ea typeface="方正兰亭黑_GBK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7511" y="694106"/>
            <a:ext cx="56381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 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混淆矩阵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Confusion Matrix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580042" y="1181147"/>
          <a:ext cx="5250873" cy="1112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2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0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0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dirty="0"/>
                        <a:t>样本标签为</a:t>
                      </a:r>
                      <a:r>
                        <a:rPr lang="en-US" altLang="zh-CN" b="0" dirty="0"/>
                        <a:t>Positive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dirty="0"/>
                        <a:t>样本标签为</a:t>
                      </a:r>
                      <a:r>
                        <a:rPr lang="en-US" altLang="zh-CN" b="0" dirty="0"/>
                        <a:t>Negative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b="0" dirty="0"/>
                        <a:t>预测结果为</a:t>
                      </a:r>
                      <a:r>
                        <a:rPr lang="en-US" altLang="zh-CN" sz="1400" b="0" dirty="0"/>
                        <a:t>Positive</a:t>
                      </a:r>
                      <a:endParaRPr lang="zh-CN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/>
                        <a:t>TP</a:t>
                      </a:r>
                      <a:endParaRPr lang="zh-CN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/>
                        <a:t>FP</a:t>
                      </a:r>
                      <a:endParaRPr lang="zh-CN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9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/>
                        <a:t>预测结果为</a:t>
                      </a:r>
                      <a:r>
                        <a:rPr lang="en-US" altLang="zh-CN" sz="1400" b="0" dirty="0"/>
                        <a:t>Negative</a:t>
                      </a:r>
                      <a:endParaRPr lang="zh-CN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/>
                        <a:t>FN</a:t>
                      </a:r>
                      <a:endParaRPr lang="zh-CN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/>
                        <a:t>TN</a:t>
                      </a:r>
                      <a:endParaRPr lang="zh-CN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604101" y="2060049"/>
                <a:ext cx="5638176" cy="26485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</a:t>
                </a:r>
                <a:r>
                  <a:rPr lang="en-US" altLang="zh-CN" sz="1600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1</a:t>
                </a:r>
                <a:r>
                  <a:rPr lang="en-US" altLang="zh-CN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-score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en-US" altLang="zh-CN" sz="16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𝑝𝑟𝑒𝑐𝑖𝑠𝑖𝑜𝑛</m:t>
                              </m:r>
                            </m:den>
                          </m:f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6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𝑟𝑒𝑐𝑎𝑙𝑙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altLang="zh-CN" sz="1600" b="0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101" y="2060049"/>
                <a:ext cx="5638176" cy="2648546"/>
              </a:xfrm>
              <a:prstGeom prst="rect">
                <a:avLst/>
              </a:prstGeom>
              <a:blipFill rotWithShape="0">
                <a:blip r:embed="rId4"/>
                <a:stretch>
                  <a:fillRect l="-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37511" y="2060049"/>
                <a:ext cx="5638176" cy="2595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精确度 </a:t>
                </a:r>
                <a:r>
                  <a:rPr lang="en-US" altLang="zh-CN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Precision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altLang="zh-CN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召回率 </a:t>
                </a:r>
                <a:r>
                  <a:rPr lang="en-US" altLang="zh-CN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Recall or Sensitivity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altLang="zh-CN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11" y="2060049"/>
                <a:ext cx="5638176" cy="2595711"/>
              </a:xfrm>
              <a:prstGeom prst="rect">
                <a:avLst/>
              </a:prstGeom>
              <a:blipFill rotWithShape="0">
                <a:blip r:embed="rId5"/>
                <a:stretch>
                  <a:fillRect l="-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6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4363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13747" y="1163403"/>
            <a:ext cx="3200399" cy="2959914"/>
            <a:chOff x="5227112" y="722201"/>
            <a:chExt cx="2721990" cy="2959914"/>
          </a:xfrm>
        </p:grpSpPr>
        <p:sp>
          <p:nvSpPr>
            <p:cNvPr id="21" name="椭圆 20"/>
            <p:cNvSpPr/>
            <p:nvPr/>
          </p:nvSpPr>
          <p:spPr>
            <a:xfrm>
              <a:off x="5227112" y="789284"/>
              <a:ext cx="232005" cy="232005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5447845" y="722201"/>
              <a:ext cx="15744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accent1"/>
                  </a:solidFill>
                  <a:latin typeface="+mj-ea"/>
                  <a:ea typeface="+mj-ea"/>
                </a:rPr>
                <a:t>01.</a:t>
              </a:r>
              <a:r>
                <a:rPr lang="zh-CN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聚类问题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5448304" y="1004459"/>
              <a:ext cx="250079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简介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5143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聚类在金融中的应用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5143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衡量聚类的标准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5143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距离的表达方式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K-means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K-</a:t>
              </a:r>
              <a:r>
                <a:rPr lang="en-US" altLang="zh-CN" sz="1600" dirty="0" err="1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medoids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谱聚类</a:t>
              </a:r>
              <a:endParaRPr lang="zh-CN" altLang="en-US" sz="2400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414147" y="1168140"/>
            <a:ext cx="3064835" cy="2600973"/>
            <a:chOff x="5227111" y="2768309"/>
            <a:chExt cx="2721991" cy="2600973"/>
          </a:xfrm>
        </p:grpSpPr>
        <p:sp>
          <p:nvSpPr>
            <p:cNvPr id="47" name="椭圆 46"/>
            <p:cNvSpPr/>
            <p:nvPr/>
          </p:nvSpPr>
          <p:spPr>
            <a:xfrm>
              <a:off x="5227111" y="2856589"/>
              <a:ext cx="232005" cy="232005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5447845" y="2768309"/>
              <a:ext cx="15744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accent1"/>
                  </a:solidFill>
                  <a:latin typeface="+mj-ea"/>
                  <a:ea typeface="+mj-ea"/>
                </a:rPr>
                <a:t>02.</a:t>
              </a:r>
              <a:r>
                <a:rPr lang="zh-CN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分类问题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5448304" y="3060958"/>
              <a:ext cx="2500798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简介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5143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分类在金融中的应用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5143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衡量分类的标准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srgbClr val="FF0000"/>
                  </a:solidFill>
                </a:rPr>
                <a:t>线性回归</a:t>
              </a:r>
              <a:endParaRPr lang="en-US" altLang="zh-CN" sz="1600" dirty="0">
                <a:solidFill>
                  <a:srgbClr val="FF0000"/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srgbClr val="FF0000"/>
                  </a:solidFill>
                </a:rPr>
                <a:t>支持向量机</a:t>
              </a:r>
              <a:endParaRPr lang="en-US" altLang="zh-CN" sz="1600" dirty="0">
                <a:solidFill>
                  <a:srgbClr val="FF0000"/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srgbClr val="FF0000"/>
                  </a:solidFill>
                </a:rPr>
                <a:t>神经网络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459940" y="1862282"/>
            <a:ext cx="10118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chemeClr val="accent1"/>
                </a:solidFill>
                <a:latin typeface="方正兰亭黑_GBK"/>
                <a:ea typeface="方正兰亭黑_GBK"/>
              </a:rPr>
              <a:t>目录</a:t>
            </a:r>
          </a:p>
        </p:txBody>
      </p:sp>
      <p:sp>
        <p:nvSpPr>
          <p:cNvPr id="23" name="矩形 22"/>
          <p:cNvSpPr/>
          <p:nvPr/>
        </p:nvSpPr>
        <p:spPr>
          <a:xfrm>
            <a:off x="519233" y="2374081"/>
            <a:ext cx="1423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accent1"/>
                </a:solidFill>
                <a:latin typeface="+mj-ea"/>
                <a:ea typeface="+mj-ea"/>
              </a:rPr>
              <a:t>CONTENTS</a:t>
            </a:r>
            <a:endParaRPr lang="zh-CN" altLang="en-US" sz="1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81949" y="2743413"/>
            <a:ext cx="34190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2711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线性回归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475059" y="924955"/>
            <a:ext cx="7934325" cy="704340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曲线拟合</a:t>
            </a:r>
            <a:endParaRPr lang="en-US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454" y="2088872"/>
            <a:ext cx="3485285" cy="2576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446485" y="831077"/>
                <a:ext cx="7934325" cy="3825240"/>
              </a:xfrm>
            </p:spPr>
            <p:txBody>
              <a:bodyPr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800" b="1" i="1" dirty="0" smtClean="0"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e>
                      </m:d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+…+</m:t>
                      </m:r>
                      <m:sSub>
                        <m:sSubPr>
                          <m:ctrlP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𝑀</m:t>
                          </m:r>
                        </m:sub>
                      </m:sSub>
                      <m:sSup>
                        <m:sSupPr>
                          <m:ctrlP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𝑀</m:t>
                          </m:r>
                        </m:sup>
                      </m:sSup>
                      <m:r>
                        <a:rPr lang="en-US" altLang="zh-CN" sz="18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8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𝑀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18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𝑀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1800" b="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1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18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[1,</m:t>
                          </m:r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180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,…,</m:t>
                          </m:r>
                          <m:sSup>
                            <m:sSupPr>
                              <m:ctrlPr>
                                <a:rPr lang="en-US" altLang="zh-CN" sz="180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𝑀</m:t>
                              </m:r>
                            </m:sup>
                          </m:sSup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]</m:t>
                          </m:r>
                        </m:e>
                        <m:sup>
                          <m:r>
                            <a:rPr lang="en-US" altLang="zh-CN" sz="1800" b="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1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1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𝒂</m:t>
                      </m:r>
                      <m:r>
                        <a:rPr lang="en-US" altLang="zh-CN" sz="18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180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18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8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altLang="zh-CN" sz="18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18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]</m:t>
                          </m:r>
                        </m:e>
                        <m:sup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1800" b="1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800" b="1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e>
                      </m:d>
                      <m:r>
                        <a:rPr lang="en-US" altLang="zh-CN" sz="18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180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800" b="1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e>
                        <m:sup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sup>
                      </m:sSup>
                      <m:r>
                        <a:rPr lang="en-US" altLang="zh-CN" sz="1800" b="1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</m:oMath>
                  </m:oMathPara>
                </a14:m>
                <a:endParaRPr lang="en-US" altLang="zh-CN" sz="1800" b="1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分类问题中的线性回归</a:t>
                </a:r>
                <a:endParaRPr lang="en-US" altLang="zh-CN" sz="18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sz="18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8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8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800" b="1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e>
                      </m:d>
                      <m:r>
                        <a:rPr lang="en-US" altLang="zh-CN" sz="18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8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</m:t>
                      </m:r>
                    </m:oMath>
                  </m:oMathPara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sz="18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8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18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800" b="1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e>
                      </m:d>
                      <m:r>
                        <a:rPr lang="en-US" altLang="zh-CN" sz="18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8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</m:oMath>
                  </m:oMathPara>
                </a14:m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446485" y="831077"/>
                <a:ext cx="7934325" cy="3825240"/>
              </a:xfr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3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6539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线性回归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475059" y="924955"/>
            <a:ext cx="7934325" cy="704340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均方误差 </a:t>
            </a:r>
            <a:r>
              <a:rPr lang="en-US" altLang="zh-CN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mean-square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475059" y="924955"/>
                <a:ext cx="7934325" cy="3825240"/>
              </a:xfr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𝑀𝑆𝐸</m:t>
                      </m:r>
                      <m:d>
                        <m:dPr>
                          <m:ctrlPr>
                            <a:rPr lang="en-US" altLang="zh-CN" sz="1800" b="1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800" b="1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e>
                      </m:d>
                      <m:r>
                        <a:rPr lang="en-US" altLang="zh-CN" sz="18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80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80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80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800" b="0" i="1" dirty="0" smtClean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i="1" dirty="0"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dirty="0" smtClean="0"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800" i="1" dirty="0"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800" b="0" i="1" dirty="0" smtClean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1800" i="1" dirty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1800" i="1" dirty="0"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i="1" dirty="0" smtClean="0">
                                              <a:effectLst>
                                                <a:outerShdw blurRad="38100" dist="25400" dir="5400000" algn="ctr" rotWithShape="0">
                                                  <a:srgbClr val="6E747A">
                                                    <a:alpha val="43000"/>
                                                  </a:srgb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dirty="0" smtClean="0">
                                              <a:effectLst>
                                                <a:outerShdw blurRad="38100" dist="25400" dir="5400000" algn="ctr" rotWithShape="0">
                                                  <a:srgbClr val="6E747A">
                                                    <a:alpha val="43000"/>
                                                  </a:srgb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dirty="0" smtClean="0">
                                              <a:effectLst>
                                                <a:outerShdw blurRad="38100" dist="25400" dir="5400000" algn="ctr" rotWithShape="0">
                                                  <a:srgbClr val="6E747A">
                                                    <a:alpha val="43000"/>
                                                  </a:srgb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i="1" dirty="0"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1" i="1" dirty="0"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8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18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目标函数</a:t>
                </a:r>
                <a:endParaRPr lang="en-US" altLang="zh-CN" sz="18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zh-CN" sz="1800" b="1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800" b="1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e>
                      </m:d>
                      <m:r>
                        <a:rPr lang="en-US" altLang="zh-CN" sz="18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8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800" i="1" dirty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i="1" dirty="0"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dirty="0"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800" i="1" dirty="0"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800" i="1" dirty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1800" i="1" dirty="0" smtClean="0"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b="1" i="1" dirty="0" smtClean="0"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altLang="zh-CN" sz="1800" b="0" i="1" dirty="0" smtClean="0"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sz="1800" i="1" dirty="0"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dirty="0"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i="1" dirty="0"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18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18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1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1800" b="1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800" b="1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,…,</m:t>
                          </m:r>
                          <m:r>
                            <a:rPr lang="en-US" altLang="zh-CN" sz="180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8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1800" b="1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</m:t>
                      </m:r>
                      <m:r>
                        <a:rPr lang="en-US" altLang="zh-CN" sz="1800" b="1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1800" b="1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1800" b="1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800" b="1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18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1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18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1800" b="1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]</m:t>
                          </m:r>
                        </m:e>
                        <m:sup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18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zh-CN" sz="1800" b="1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800" b="1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e>
                      </m:d>
                      <m:r>
                        <a:rPr lang="en-US" altLang="zh-CN" sz="18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180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1800" b="1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18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800" b="1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18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800" b="1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  <m:sup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sup>
                      </m:sSup>
                      <m:r>
                        <a:rPr lang="en-US" altLang="zh-CN" sz="18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800" b="1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18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p>
                        <m:sSupPr>
                          <m:ctrlP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800" b="1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sup>
                      </m:sSup>
                      <m:r>
                        <a:rPr lang="en-US" altLang="zh-CN" sz="1800" b="1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𝒂</m:t>
                      </m:r>
                      <m:r>
                        <a:rPr lang="en-US" altLang="zh-CN" sz="18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18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75059" y="924955"/>
                <a:ext cx="7934325" cy="3825240"/>
              </a:xfr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3937" y="1553852"/>
            <a:ext cx="3298074" cy="25674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3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3379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线性回归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46485" y="1043419"/>
                <a:ext cx="7934325" cy="3825240"/>
              </a:xfr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80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目标函数</m:t>
                      </m:r>
                      <m:r>
                        <a:rPr lang="en-US" altLang="zh-CN" sz="18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zh-CN" sz="1800" b="1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800" b="1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e>
                      </m:d>
                      <m:r>
                        <a:rPr lang="en-US" altLang="zh-CN" sz="18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180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8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18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1800" b="0" i="1" dirty="0" smtClean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1" i="1" dirty="0" smtClean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1800" b="0" i="1" dirty="0" smtClean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800" b="1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800" b="1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18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800" b="1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18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800" b="1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en-US" altLang="zh-CN" sz="1800" b="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1800" b="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1800" dirty="0"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ea typeface="Cambria Math" panose="02040503050406030204" pitchFamily="18" charset="0"/>
                  </a:rPr>
                  <a:t>求偏导</a:t>
                </a:r>
                <a14:m>
                  <m:oMath xmlns:m="http://schemas.openxmlformats.org/officeDocument/2006/math">
                    <m:r>
                      <a:rPr lang="en-US" altLang="zh-CN" sz="1800" b="0" i="0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𝐽</m:t>
                        </m:r>
                      </m:e>
                      <m:sub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r>
                      <a:rPr lang="en-US" altLang="zh-CN" sz="1800" i="1" dirty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−2</m:t>
                    </m:r>
                    <m:r>
                      <a:rPr lang="en-US" altLang="zh-CN" sz="1800" b="1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180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800" i="1" dirty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800" b="1" i="1" dirty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1800" i="1" dirty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p>
                      <m:sSupPr>
                        <m:ctrlP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1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1800" b="1" i="1" dirty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1800" i="1" dirty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8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1800" dirty="0"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ea typeface="Cambria Math" panose="02040503050406030204" pitchFamily="18" charset="0"/>
                  </a:rPr>
                  <a:t> </a:t>
                </a:r>
                <a:r>
                  <a:rPr lang="zh-CN" altLang="en-US" sz="1800" dirty="0"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ea typeface="Cambria Math" panose="020405030504060302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1800" b="0" i="0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𝐽</m:t>
                        </m:r>
                      </m:e>
                      <m:sub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r>
                      <a:rPr lang="en-US" altLang="zh-CN" sz="1800" i="1" dirty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</m:t>
                    </m:r>
                  </m:oMath>
                </a14:m>
                <a:endParaRPr lang="en-US" altLang="zh-CN" sz="18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1800" dirty="0"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ea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ea typeface="微软雅黑" panose="020B0503020204020204" pitchFamily="34" charset="-122"/>
                  </a:rPr>
                  <a:t>得</a:t>
                </a:r>
                <a14:m>
                  <m:oMath xmlns:m="http://schemas.openxmlformats.org/officeDocument/2006/math">
                    <m:r>
                      <a:rPr lang="en-US" altLang="zh-CN" sz="1800" b="0" i="0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p>
                      <m:sSupPr>
                        <m:ctrlP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1" i="1" dirty="0" smtClean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1800" b="1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1800" b="1" i="1" dirty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1800" b="1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800" b="1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𝒙𝒚</m:t>
                    </m:r>
                  </m:oMath>
                </a14:m>
                <a:endParaRPr lang="en-US" altLang="zh-CN" sz="1800" b="1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1800" dirty="0"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ea typeface="微软雅黑" panose="020B0503020204020204" pitchFamily="34" charset="-122"/>
                  </a:rPr>
                  <a:t>化简得</a:t>
                </a:r>
                <a14:m>
                  <m:oMath xmlns:m="http://schemas.openxmlformats.org/officeDocument/2006/math">
                    <m:r>
                      <a:rPr lang="en-US" altLang="zh-CN" sz="1800" b="0" i="0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800" b="1" i="1" dirty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1800" b="1" i="1" dirty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1800" b="1" i="1" dirty="0" smtClean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1" i="1" dirty="0" smtClean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800" i="1" dirty="0"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800" b="1" i="1" dirty="0"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𝒙𝒙</m:t>
                            </m:r>
                          </m:e>
                          <m:sup>
                            <m:r>
                              <a:rPr lang="en-US" altLang="zh-CN" sz="1800" i="1" dirty="0"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1800" b="1" i="1" dirty="0" smtClean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lang="en-US" altLang="zh-CN" sz="1800" b="1" i="1" dirty="0" smtClean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1800" b="1" i="1" dirty="0" smtClean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</m:sSup>
                    <m:r>
                      <a:rPr lang="en-US" altLang="zh-CN" sz="1800" b="1" i="1" dirty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𝒙𝒚</m:t>
                    </m:r>
                  </m:oMath>
                </a14:m>
                <a:endParaRPr lang="en-US" altLang="zh-CN" sz="1800" b="1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18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446485" y="1043419"/>
                <a:ext cx="7934325" cy="3825240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1032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465826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支持向量机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475059" y="1111967"/>
            <a:ext cx="7934325" cy="3825240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Support Vector Machine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4258BFD-FE7C-430E-85F2-23D19AB6C1C2}"/>
              </a:ext>
            </a:extLst>
          </p:cNvPr>
          <p:cNvGrpSpPr/>
          <p:nvPr/>
        </p:nvGrpSpPr>
        <p:grpSpPr>
          <a:xfrm>
            <a:off x="741804" y="1662386"/>
            <a:ext cx="7917754" cy="3102796"/>
            <a:chOff x="741804" y="1662386"/>
            <a:chExt cx="7917754" cy="310279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804" y="1662386"/>
              <a:ext cx="3198379" cy="3102796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6972" y="1662386"/>
              <a:ext cx="4782586" cy="3102796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2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6379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465826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支持向量机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19350" y="924955"/>
                <a:ext cx="2402645" cy="4247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rgbClr val="92D05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ea typeface="微软雅黑" panose="020B0503020204020204" pitchFamily="34" charset="-122"/>
                  </a:rPr>
                  <a:t>绿点</a:t>
                </a:r>
                <a14:m>
                  <m:oMath xmlns:m="http://schemas.openxmlformats.org/officeDocument/2006/math">
                    <m:r>
                      <a:rPr lang="zh-CN" altLang="en-US" sz="1600" i="1" dirty="0">
                        <a:solidFill>
                          <a:srgbClr val="92D05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：</m:t>
                    </m:r>
                    <m:sSup>
                      <m:sSupPr>
                        <m:ctrlPr>
                          <a:rPr lang="en-US" altLang="zh-CN" sz="1600" i="1" dirty="0" smtClean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600" b="1" i="1" dirty="0" smtClean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p>
                        <m:r>
                          <a:rPr lang="en-US" altLang="zh-CN" sz="1600" b="0" i="1" dirty="0" smtClean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1600" b="1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16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</m:t>
                    </m:r>
                  </m:oMath>
                </a14:m>
                <a:endParaRPr lang="en-US" altLang="zh-CN" sz="1600" b="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rgbClr val="FF000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ea typeface="微软雅黑" panose="020B0503020204020204" pitchFamily="34" charset="-122"/>
                  </a:rPr>
                  <a:t>红点</a:t>
                </a:r>
                <a14:m>
                  <m:oMath xmlns:m="http://schemas.openxmlformats.org/officeDocument/2006/math">
                    <m:r>
                      <a:rPr lang="zh-CN" altLang="en-US" sz="1600" i="1" dirty="0"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：</m:t>
                    </m:r>
                    <m:r>
                      <a:rPr lang="zh-CN" altLang="en-US" sz="1600" i="1" dirty="0"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p>
                      <m:sSupPr>
                        <m:ctrlPr>
                          <a:rPr lang="en-US" altLang="zh-CN" sz="16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600" b="1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p>
                        <m:r>
                          <a:rPr lang="en-US" altLang="zh-CN" sz="16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1600" b="1" i="1" dirty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160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1600" i="1" dirty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16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rgbClr val="4675C9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边界线：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600" b="1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p>
                        <m:r>
                          <a:rPr lang="en-US" altLang="zh-CN" sz="16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1600" b="1" i="1" dirty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1600" i="1" dirty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</m:t>
                    </m:r>
                  </m:oMath>
                </a14:m>
                <a:endParaRPr lang="en-US" altLang="zh-CN" sz="16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160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𝛾</m:t>
                    </m:r>
                  </m:oMath>
                </a14:m>
                <a:r>
                  <a:rPr lang="en-US" altLang="zh-CN" sz="1600" dirty="0"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+mj-ea"/>
                    <a:ea typeface="+mj-ea"/>
                  </a:rPr>
                  <a:t>=Geometrical Margin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b="1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6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16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zh-CN" altLang="en-US" sz="16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𝛾</m:t>
                      </m:r>
                      <m:f>
                        <m:fPr>
                          <m:ctrlPr>
                            <a:rPr lang="en-US" altLang="zh-CN" sz="16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b="1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6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𝒂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16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600" b="1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e>
                        <m:sup>
                          <m: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=0</m:t>
                      </m:r>
                    </m:oMath>
                  </m:oMathPara>
                </a14:m>
                <a:endParaRPr lang="en-US" altLang="zh-CN" sz="16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600" b="1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e>
                        <m:sup>
                          <m: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160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160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r>
                            <a:rPr lang="zh-CN" altLang="en-US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𝛾</m:t>
                          </m:r>
                          <m:f>
                            <m:fPr>
                              <m:ctrlP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600" b="1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𝒂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600" i="1" dirty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1" i="1" dirty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𝒂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altLang="zh-CN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=0</m:t>
                      </m:r>
                    </m:oMath>
                  </m:oMathPara>
                </a14:m>
                <a:endParaRPr lang="en-US" altLang="zh-CN" sz="16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𝛾</m:t>
                      </m:r>
                      <m:r>
                        <a:rPr lang="en-US" altLang="zh-CN" sz="16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6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f>
                        <m:fPr>
                          <m:ctrlP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60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altLang="zh-CN" sz="16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600" b="1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𝒂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14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50" y="924955"/>
                <a:ext cx="2402645" cy="4247188"/>
              </a:xfrm>
              <a:prstGeom prst="rect">
                <a:avLst/>
              </a:prstGeom>
              <a:blipFill>
                <a:blip r:embed="rId3"/>
                <a:stretch>
                  <a:fillRect l="-2030" r="-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CC5295-75DD-4508-84D0-B977EA20AF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727" y="101600"/>
            <a:ext cx="3773343" cy="23887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A610591-F1BE-4D6E-B1C4-58FB088D36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727" y="2442145"/>
            <a:ext cx="3457563" cy="23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1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465826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支持向量机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46485" y="1019567"/>
                <a:ext cx="3567772" cy="3896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altLang="zh-CN" sz="160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altLang="zh-CN" sz="160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altLang="zh-CN" sz="1600" i="0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1600" b="1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r>
                            <a:rPr lang="zh-CN" altLang="en-US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𝛾</m:t>
                          </m:r>
                        </m:e>
                      </m:func>
                      <m:r>
                        <a:rPr lang="en-US" altLang="zh-CN" sz="16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1600" b="1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  <m: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1600" i="1" dirty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1" i="1" dirty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sz="1600" i="1" dirty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600" b="1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600" i="1" dirty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1" i="1" dirty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𝒂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16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16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16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16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   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16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16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zh-CN" altLang="en-US" sz="160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≥</m:t>
                      </m:r>
                      <m:r>
                        <a:rPr lang="zh-CN" altLang="en-US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𝛾</m:t>
                      </m:r>
                    </m:oMath>
                  </m:oMathPara>
                </a14:m>
                <a:endParaRPr lang="en-US" altLang="zh-CN" sz="16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1600" b="1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  <m: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1600" i="1" dirty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1" i="1" dirty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sz="1600" i="1" dirty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600" b="1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600" i="1" dirty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1" i="1" dirty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𝒂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altLang="zh-CN" sz="160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1600" b="1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600" i="1" dirty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1" i="1" dirty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𝒂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altLang="zh-CN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en-US" altLang="zh-CN" sz="1600" b="1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𝒂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16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   </m:t>
                      </m:r>
                      <m:sSub>
                        <m:sSubPr>
                          <m:ctrlP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160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6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𝒂</m:t>
                              </m:r>
                            </m:e>
                          </m:d>
                        </m:den>
                      </m:f>
                      <m:r>
                        <a:rPr lang="zh-CN" altLang="en-US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≥</m:t>
                      </m:r>
                      <m:r>
                        <a:rPr lang="zh-CN" altLang="en-US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𝛾</m:t>
                      </m:r>
                    </m:oMath>
                  </m:oMathPara>
                </a14:m>
                <a:endParaRPr lang="en-US" altLang="zh-CN" sz="1600" i="1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60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⇓</m:t>
                      </m:r>
                    </m:oMath>
                  </m:oMathPara>
                </a14:m>
                <a:endParaRPr lang="en-US" altLang="zh-CN" sz="16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d>
                        <m:dPr>
                          <m:ctrlP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zh-CN" altLang="en-US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≥</m:t>
                      </m:r>
                      <m:r>
                        <a:rPr lang="zh-CN" altLang="en-US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𝛾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e>
                      </m:d>
                      <m:r>
                        <a:rPr lang="en-US" altLang="zh-CN" sz="1600" b="1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600" b="1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</m:oMath>
                  </m:oMathPara>
                </a14:m>
                <a:endParaRPr lang="en-US" altLang="zh-CN" sz="1600" i="1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4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85" y="1019567"/>
                <a:ext cx="3567772" cy="38962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660448" y="3690451"/>
                <a:ext cx="2059410" cy="1229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en-US" altLang="zh-CN" sz="1600" b="1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600" i="1" dirty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1" i="1" dirty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altLang="zh-CN" sz="16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16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16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16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   </m:t>
                      </m:r>
                      <m:sSub>
                        <m:sSubPr>
                          <m:ctrlP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d>
                        <m:dPr>
                          <m:ctrlP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zh-CN" altLang="en-US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≥</m:t>
                      </m:r>
                      <m:r>
                        <a:rPr lang="en-US" altLang="zh-CN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</m:oMath>
                  </m:oMathPara>
                </a14:m>
                <a:endParaRPr lang="en-US" altLang="zh-CN" sz="1600" i="1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endParaRPr lang="en-US" altLang="zh-CN" sz="14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微软雅黑" panose="020B0503020204020204" pitchFamily="34" charset="-12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448" y="3690451"/>
                <a:ext cx="2059410" cy="1229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2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B5C357C-56AA-484D-8DB2-D2F2B010F294}"/>
              </a:ext>
            </a:extLst>
          </p:cNvPr>
          <p:cNvGrpSpPr/>
          <p:nvPr/>
        </p:nvGrpSpPr>
        <p:grpSpPr>
          <a:xfrm>
            <a:off x="3888415" y="957854"/>
            <a:ext cx="5128741" cy="2009842"/>
            <a:chOff x="741804" y="1662386"/>
            <a:chExt cx="7917754" cy="3102796"/>
          </a:xfrm>
        </p:grpSpPr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E094618D-EC24-4B26-B025-44A3F9DE2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1804" y="1662386"/>
              <a:ext cx="3198379" cy="3102796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F4BFA9F7-E96C-4814-9832-7830B1BB2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6972" y="1662386"/>
              <a:ext cx="4782586" cy="3102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300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神经网络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475059" y="1111967"/>
            <a:ext cx="7934325" cy="56720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Neural Networks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timgsa.baidu.com/timg?image&amp;quality=80&amp;size=b9999_10000&amp;sec=1561567108764&amp;di=a91caf3954359251ab563a06640f51c4&amp;imgtype=0&amp;src=http%3A%2F%2Fwww.uml.org.cn%2Fother%2Fimages%2F201508311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096" y="1822659"/>
            <a:ext cx="581025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810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感知机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475059" y="1111967"/>
            <a:ext cx="7934325" cy="3825240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神经元（</a:t>
            </a:r>
            <a:r>
              <a:rPr lang="en-US" altLang="zh-CN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neuron</a:t>
            </a: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感知机（</a:t>
            </a:r>
            <a:r>
              <a:rPr lang="en-US" altLang="zh-CN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perceptron</a:t>
            </a: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1957</a:t>
            </a:r>
            <a:r>
              <a:rPr lang="zh-CN" altLang="en-US" sz="18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608846" y="3881466"/>
                <a:ext cx="1736245" cy="1007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4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en-US" altLang="zh-CN" sz="14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4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r>
                        <a:rPr lang="en-US" altLang="zh-CN" sz="14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altLang="zh-CN" sz="14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14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4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4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14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14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𝑏</m:t>
                      </m:r>
                      <m:r>
                        <a:rPr lang="en-US" altLang="zh-CN" sz="14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1400" i="1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846" y="3881466"/>
                <a:ext cx="1736245" cy="1007584"/>
              </a:xfrm>
              <a:prstGeom prst="rect">
                <a:avLst/>
              </a:prstGeom>
              <a:blipFill rotWithShape="0">
                <a:blip r:embed="rId5"/>
                <a:stretch>
                  <a:fillRect b="-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8307" y="1111967"/>
            <a:ext cx="2352675" cy="304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27708" y="4200592"/>
            <a:ext cx="225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+mj-ea"/>
                <a:ea typeface="+mj-ea"/>
              </a:rPr>
              <a:t>Frank Rosenblatt</a:t>
            </a:r>
            <a:endParaRPr lang="zh-CN" altLang="en-US" sz="1800" dirty="0">
              <a:latin typeface="+mj-ea"/>
              <a:ea typeface="+mj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C82CAA-5ABB-4C03-8C4C-C64BFF5608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68" y="2218256"/>
            <a:ext cx="3059949" cy="175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6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9287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聚类问题</a:t>
            </a:r>
            <a:r>
              <a:rPr lang="en-US" altLang="zh-CN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-</a:t>
            </a: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算法举例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14" name="椭圆 13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738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latin typeface="方正兰亭黑_GBK"/>
                <a:ea typeface="方正兰亭黑_GBK"/>
              </a:rPr>
              <a:t>01</a:t>
            </a:r>
            <a:endParaRPr lang="zh-CN" altLang="en-US" sz="1200">
              <a:solidFill>
                <a:schemeClr val="bg1"/>
              </a:solidFill>
              <a:latin typeface="方正兰亭黑_GBK"/>
              <a:ea typeface="方正兰亭黑_GBK"/>
            </a:endParaRPr>
          </a:p>
        </p:txBody>
      </p:sp>
      <p:pic>
        <p:nvPicPr>
          <p:cNvPr id="1026" name="Picture 2" descr="http://5b0988e595225.cdn.sohucs.com/images/20180312/77948941b1f743edb9b78659ebd76856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11" y="1860982"/>
            <a:ext cx="30861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5b0988e595225.cdn.sohucs.com/images/20180312/f34d1a78820947ebad33a8091b56c4aa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32282"/>
            <a:ext cx="41148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/>
          <p:cNvSpPr/>
          <p:nvPr/>
        </p:nvSpPr>
        <p:spPr>
          <a:xfrm>
            <a:off x="1032788" y="1022535"/>
            <a:ext cx="38613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Mean-shift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均值漂移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4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4883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感知机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sp>
        <p:nvSpPr>
          <p:cNvPr id="7" name="内容占位符 2"/>
          <p:cNvSpPr txBox="1"/>
          <p:nvPr>
            <p:custDataLst>
              <p:tags r:id="rId1"/>
            </p:custDataLst>
          </p:nvPr>
        </p:nvSpPr>
        <p:spPr>
          <a:xfrm>
            <a:off x="475059" y="1111967"/>
            <a:ext cx="7934325" cy="3825240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神经元（</a:t>
            </a:r>
            <a:r>
              <a:rPr lang="en-US" altLang="zh-CN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neuron</a:t>
            </a: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感知机（</a:t>
            </a:r>
            <a:r>
              <a:rPr lang="en-US" altLang="zh-CN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perceptron</a:t>
            </a: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1957</a:t>
            </a:r>
            <a:r>
              <a:rPr lang="zh-CN" altLang="en-US" sz="18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608846" y="3881466"/>
                <a:ext cx="1736245" cy="1007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4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en-US" altLang="zh-CN" sz="14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4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r>
                        <a:rPr lang="en-US" altLang="zh-CN" sz="14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altLang="zh-CN" sz="14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14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4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4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14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14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𝑏</m:t>
                      </m:r>
                      <m:r>
                        <a:rPr lang="en-US" altLang="zh-CN" sz="14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1400" i="1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846" y="3881466"/>
                <a:ext cx="1736245" cy="1007584"/>
              </a:xfrm>
              <a:prstGeom prst="rect">
                <a:avLst/>
              </a:prstGeom>
              <a:blipFill rotWithShape="0">
                <a:blip r:embed="rId5"/>
                <a:stretch>
                  <a:fillRect b="-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764181" y="2378255"/>
                <a:ext cx="4057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latin typeface="+mj-ea"/>
                    <a:ea typeface="+mj-ea"/>
                  </a:rPr>
                  <a:t>如果预测</a:t>
                </a:r>
                <a:r>
                  <a:rPr lang="en-US" altLang="zh-CN" sz="1800" dirty="0">
                    <a:latin typeface="+mj-ea"/>
                    <a:ea typeface="+mj-ea"/>
                  </a:rPr>
                  <a:t>y</a:t>
                </a:r>
                <a:r>
                  <a:rPr lang="zh-CN" altLang="en-US" sz="1800" dirty="0">
                    <a:latin typeface="+mj-ea"/>
                    <a:ea typeface="+mj-ea"/>
                  </a:rPr>
                  <a:t>正确，不做任何操作</a:t>
                </a:r>
                <a:endParaRPr lang="en-US" altLang="zh-CN" sz="1800" dirty="0">
                  <a:latin typeface="+mj-ea"/>
                  <a:ea typeface="+mj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latin typeface="+mj-ea"/>
                    <a:ea typeface="+mj-ea"/>
                  </a:rPr>
                  <a:t>如果预测</a:t>
                </a:r>
                <a:r>
                  <a:rPr lang="en-US" altLang="zh-CN" sz="1800" dirty="0">
                    <a:latin typeface="+mj-ea"/>
                    <a:ea typeface="+mj-ea"/>
                  </a:rPr>
                  <a:t>y</a:t>
                </a:r>
                <a:r>
                  <a:rPr lang="zh-CN" altLang="en-US" sz="1800" dirty="0">
                    <a:latin typeface="+mj-ea"/>
                    <a:ea typeface="+mj-ea"/>
                  </a:rPr>
                  <a:t>错误，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dirty="0" smtClean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1800" b="0" i="1" dirty="0" smtClean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b>
                    </m:sSub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𝑥𝑦</m:t>
                    </m:r>
                  </m:oMath>
                </a14:m>
                <a:endParaRPr lang="zh-CN" altLang="en-US" sz="1800" dirty="0">
                  <a:latin typeface="+mj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CN" altLang="en-US" sz="18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181" y="2378255"/>
                <a:ext cx="4057700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1053" t="-3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3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/>
              <a:t>版权所有</a:t>
            </a:r>
            <a:r>
              <a:rPr lang="en-US" altLang="zh-CN" sz="1000" dirty="0"/>
              <a:t>@</a:t>
            </a:r>
            <a:r>
              <a:rPr lang="zh-CN" altLang="en-US" sz="1000" dirty="0"/>
              <a:t>郑小林，浙江大学人工智能研究所</a:t>
            </a:r>
            <a:r>
              <a:rPr lang="en-US" altLang="zh-CN" sz="1000" dirty="0"/>
              <a:t>, xlzheng@zju.edu.cn</a:t>
            </a:r>
            <a:endParaRPr lang="zh-CN" altLang="en-US" sz="1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C17C75B-63E3-4EFD-8E4F-AFBB2738D6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68" y="2218256"/>
            <a:ext cx="3059949" cy="175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感知机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69" y="1301287"/>
            <a:ext cx="4160991" cy="29382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862" y="821564"/>
            <a:ext cx="2505075" cy="13049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D595080-FC64-4550-AF8D-4B22016BA2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19" y="2571750"/>
            <a:ext cx="3002359" cy="18109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D560731-17D2-44A6-9F3C-36696A89ED75}"/>
                  </a:ext>
                </a:extLst>
              </p:cNvPr>
              <p:cNvSpPr/>
              <p:nvPr/>
            </p:nvSpPr>
            <p:spPr>
              <a:xfrm>
                <a:off x="5837803" y="4322380"/>
                <a:ext cx="1307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20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en-US" altLang="zh-CN" sz="120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2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𝑤</m:t>
                      </m:r>
                      <m:r>
                        <a:rPr lang="en-US" altLang="zh-CN" sz="1200" b="0" i="1" baseline="-25000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  <m:r>
                        <a:rPr lang="en-US" altLang="zh-CN" sz="12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sz="1200" b="0" i="1" baseline="-25000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  <m:r>
                        <a:rPr lang="en-US" altLang="zh-CN" sz="12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12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𝑤</m:t>
                      </m:r>
                      <m:r>
                        <a:rPr lang="en-US" altLang="zh-CN" sz="1200" b="0" i="1" baseline="-25000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  <m:r>
                        <a:rPr lang="en-US" altLang="zh-CN" sz="12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sz="1200" b="0" i="1" baseline="-25000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</m:oMath>
                  </m:oMathPara>
                </a14:m>
                <a:endParaRPr lang="en-US" altLang="zh-CN" sz="1200" i="1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D560731-17D2-44A6-9F3C-36696A89E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803" y="4322380"/>
                <a:ext cx="13077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22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862" y="821564"/>
            <a:ext cx="2505075" cy="1304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4169" t="5844"/>
          <a:stretch/>
        </p:blipFill>
        <p:spPr>
          <a:xfrm>
            <a:off x="353290" y="1299206"/>
            <a:ext cx="4229100" cy="2972756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13" name="组合 12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感知机</a:t>
                </a:r>
                <a:endParaRPr lang="en-US" altLang="zh-CN" sz="2100" dirty="0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4" name="任意多边形 13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9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216C0B-2503-4097-9722-42C293DE14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19" y="2571750"/>
            <a:ext cx="3002359" cy="18109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8C2D83D-A9B0-46F0-B47D-A81877341B9D}"/>
                  </a:ext>
                </a:extLst>
              </p:cNvPr>
              <p:cNvSpPr/>
              <p:nvPr/>
            </p:nvSpPr>
            <p:spPr>
              <a:xfrm>
                <a:off x="5837803" y="4322380"/>
                <a:ext cx="1307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20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en-US" altLang="zh-CN" sz="120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2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𝑤</m:t>
                      </m:r>
                      <m:r>
                        <a:rPr lang="en-US" altLang="zh-CN" sz="1200" b="0" i="1" baseline="-25000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  <m:r>
                        <a:rPr lang="en-US" altLang="zh-CN" sz="12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sz="1200" b="0" i="1" baseline="-25000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  <m:r>
                        <a:rPr lang="en-US" altLang="zh-CN" sz="12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12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𝑤</m:t>
                      </m:r>
                      <m:r>
                        <a:rPr lang="en-US" altLang="zh-CN" sz="1200" b="0" i="1" baseline="-25000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  <m:r>
                        <a:rPr lang="en-US" altLang="zh-CN" sz="12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sz="1200" b="0" i="1" baseline="-25000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</m:oMath>
                  </m:oMathPara>
                </a14:m>
                <a:endParaRPr lang="en-US" altLang="zh-CN" sz="1200" i="1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8C2D83D-A9B0-46F0-B47D-A81877341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803" y="4322380"/>
                <a:ext cx="13077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6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99" y="1340265"/>
            <a:ext cx="4428245" cy="2811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185064" y="2254827"/>
                <a:ext cx="34705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064" y="2254827"/>
                <a:ext cx="347056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16" name="组合 15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感知机</a:t>
                </a:r>
                <a:endParaRPr lang="en-US" altLang="zh-CN" sz="2100" dirty="0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7" name="任意多边形 16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2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1170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68157"/>
              </p:ext>
            </p:extLst>
          </p:nvPr>
        </p:nvGraphicFramePr>
        <p:xfrm>
          <a:off x="330769" y="1641187"/>
          <a:ext cx="4802034" cy="214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6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x1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41" y="1249416"/>
            <a:ext cx="3596086" cy="292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15586" y="4264225"/>
                <a:ext cx="29925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dirty="0">
                    <a:latin typeface="+mj-ea"/>
                    <a:ea typeface="+mj-ea"/>
                  </a:rPr>
                  <a:t>初始化：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=0</m:t>
                    </m:r>
                  </m:oMath>
                </a14:m>
                <a:endParaRPr lang="en-US" altLang="zh-CN" sz="1800" b="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86" y="4264225"/>
                <a:ext cx="299258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62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3300854" y="4118570"/>
                <a:ext cx="4057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latin typeface="+mj-ea"/>
                    <a:ea typeface="+mj-ea"/>
                  </a:rPr>
                  <a:t>如果预测</a:t>
                </a:r>
                <a:r>
                  <a:rPr lang="en-US" altLang="zh-CN" sz="1800" dirty="0">
                    <a:latin typeface="+mj-ea"/>
                    <a:ea typeface="+mj-ea"/>
                  </a:rPr>
                  <a:t>y</a:t>
                </a:r>
                <a:r>
                  <a:rPr lang="zh-CN" altLang="en-US" sz="1800" dirty="0">
                    <a:latin typeface="+mj-ea"/>
                    <a:ea typeface="+mj-ea"/>
                  </a:rPr>
                  <a:t>正确，不做任何操作</a:t>
                </a:r>
                <a:endParaRPr lang="en-US" altLang="zh-CN" sz="1800" dirty="0">
                  <a:latin typeface="+mj-ea"/>
                  <a:ea typeface="+mj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latin typeface="+mj-ea"/>
                    <a:ea typeface="+mj-ea"/>
                  </a:rPr>
                  <a:t>如果预测</a:t>
                </a:r>
                <a:r>
                  <a:rPr lang="en-US" altLang="zh-CN" sz="1800" dirty="0">
                    <a:latin typeface="+mj-ea"/>
                    <a:ea typeface="+mj-ea"/>
                  </a:rPr>
                  <a:t>y</a:t>
                </a:r>
                <a:r>
                  <a:rPr lang="zh-CN" altLang="en-US" sz="1800" dirty="0">
                    <a:latin typeface="+mj-ea"/>
                    <a:ea typeface="+mj-ea"/>
                  </a:rPr>
                  <a:t>错误，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dirty="0" smtClean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1800" b="0" i="1" dirty="0" smtClean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b>
                    </m:sSub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𝑥𝑦</m:t>
                    </m:r>
                  </m:oMath>
                </a14:m>
                <a:endParaRPr lang="zh-CN" altLang="en-US" sz="1800" dirty="0">
                  <a:latin typeface="+mj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CN" altLang="en-US" sz="18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854" y="4118570"/>
                <a:ext cx="4057700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901" t="-3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70213" y="1054325"/>
                <a:ext cx="34705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13" y="1054325"/>
                <a:ext cx="3470564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15" name="组合 14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感知机</a:t>
                </a:r>
                <a:r>
                  <a:rPr lang="en-US" altLang="zh-CN" sz="2100" dirty="0"/>
                  <a:t>-</a:t>
                </a:r>
                <a:r>
                  <a:rPr lang="zh-CN" altLang="en-US" sz="2100" dirty="0"/>
                  <a:t>举例</a:t>
                </a:r>
                <a:endParaRPr lang="en-US" altLang="zh-CN" sz="2100" dirty="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6" name="任意多边形 15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1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0302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330769" y="1641187"/>
          <a:ext cx="2877399" cy="214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x1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15586" y="4264225"/>
                <a:ext cx="29925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dirty="0">
                    <a:latin typeface="+mj-ea"/>
                    <a:ea typeface="+mj-ea"/>
                  </a:rPr>
                  <a:t>初始化：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=0</m:t>
                    </m:r>
                  </m:oMath>
                </a14:m>
                <a:endParaRPr lang="en-US" altLang="zh-CN" sz="1800" b="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86" y="4264225"/>
                <a:ext cx="299258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62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3299063" y="4118570"/>
                <a:ext cx="4057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latin typeface="+mj-ea"/>
                    <a:ea typeface="+mj-ea"/>
                  </a:rPr>
                  <a:t>如果预测</a:t>
                </a:r>
                <a:r>
                  <a:rPr lang="en-US" altLang="zh-CN" sz="1800" dirty="0">
                    <a:latin typeface="+mj-ea"/>
                    <a:ea typeface="+mj-ea"/>
                  </a:rPr>
                  <a:t>y</a:t>
                </a:r>
                <a:r>
                  <a:rPr lang="zh-CN" altLang="en-US" sz="1800" dirty="0">
                    <a:latin typeface="+mj-ea"/>
                    <a:ea typeface="+mj-ea"/>
                  </a:rPr>
                  <a:t>正确，不做任何操作</a:t>
                </a:r>
                <a:endParaRPr lang="en-US" altLang="zh-CN" sz="1800" dirty="0">
                  <a:latin typeface="+mj-ea"/>
                  <a:ea typeface="+mj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latin typeface="+mj-ea"/>
                    <a:ea typeface="+mj-ea"/>
                  </a:rPr>
                  <a:t>如果预测</a:t>
                </a:r>
                <a:r>
                  <a:rPr lang="en-US" altLang="zh-CN" sz="1800" dirty="0">
                    <a:latin typeface="+mj-ea"/>
                    <a:ea typeface="+mj-ea"/>
                  </a:rPr>
                  <a:t>y</a:t>
                </a:r>
                <a:r>
                  <a:rPr lang="zh-CN" altLang="en-US" sz="1800" dirty="0">
                    <a:latin typeface="+mj-ea"/>
                    <a:ea typeface="+mj-ea"/>
                  </a:rPr>
                  <a:t>错误，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dirty="0" smtClean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1800" b="0" i="1" dirty="0" smtClean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b>
                    </m:sSub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𝑥𝑦</m:t>
                    </m:r>
                  </m:oMath>
                </a14:m>
                <a:endParaRPr lang="zh-CN" altLang="en-US" sz="1800" dirty="0">
                  <a:latin typeface="+mj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CN" altLang="en-US" sz="18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063" y="4118570"/>
                <a:ext cx="4057700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901" t="-3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70213" y="1054325"/>
                <a:ext cx="34705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13" y="1054325"/>
                <a:ext cx="3470564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3889213" y="1641187"/>
          <a:ext cx="2877399" cy="214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w1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15586" y="1922318"/>
            <a:ext cx="3083477" cy="311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16" name="组合 15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感知机</a:t>
                </a:r>
                <a:r>
                  <a:rPr lang="en-US" altLang="zh-CN" sz="2100" dirty="0"/>
                  <a:t>-</a:t>
                </a:r>
                <a:r>
                  <a:rPr lang="zh-CN" altLang="en-US" sz="2100" dirty="0"/>
                  <a:t>举例</a:t>
                </a:r>
                <a:endParaRPr lang="en-US" altLang="zh-CN" sz="2100" dirty="0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7" name="任意多边形 16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2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7624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53103"/>
              </p:ext>
            </p:extLst>
          </p:nvPr>
        </p:nvGraphicFramePr>
        <p:xfrm>
          <a:off x="330769" y="1641187"/>
          <a:ext cx="2877399" cy="214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x1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15586" y="4264225"/>
                <a:ext cx="29925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dirty="0">
                    <a:latin typeface="+mj-ea"/>
                    <a:ea typeface="+mj-ea"/>
                  </a:rPr>
                  <a:t>初始化：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=0</m:t>
                    </m:r>
                  </m:oMath>
                </a14:m>
                <a:endParaRPr lang="en-US" altLang="zh-CN" sz="1800" b="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86" y="4264225"/>
                <a:ext cx="299258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62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3299063" y="4118570"/>
                <a:ext cx="4057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latin typeface="+mj-ea"/>
                    <a:ea typeface="+mj-ea"/>
                  </a:rPr>
                  <a:t>如果预测</a:t>
                </a:r>
                <a:r>
                  <a:rPr lang="en-US" altLang="zh-CN" sz="1800" dirty="0">
                    <a:latin typeface="+mj-ea"/>
                    <a:ea typeface="+mj-ea"/>
                  </a:rPr>
                  <a:t>y</a:t>
                </a:r>
                <a:r>
                  <a:rPr lang="zh-CN" altLang="en-US" sz="1800" dirty="0">
                    <a:latin typeface="+mj-ea"/>
                    <a:ea typeface="+mj-ea"/>
                  </a:rPr>
                  <a:t>正确，不做任何操作</a:t>
                </a:r>
                <a:endParaRPr lang="en-US" altLang="zh-CN" sz="1800" dirty="0">
                  <a:latin typeface="+mj-ea"/>
                  <a:ea typeface="+mj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latin typeface="+mj-ea"/>
                    <a:ea typeface="+mj-ea"/>
                  </a:rPr>
                  <a:t>如果预测</a:t>
                </a:r>
                <a:r>
                  <a:rPr lang="en-US" altLang="zh-CN" sz="1800" dirty="0">
                    <a:latin typeface="+mj-ea"/>
                    <a:ea typeface="+mj-ea"/>
                  </a:rPr>
                  <a:t>y</a:t>
                </a:r>
                <a:r>
                  <a:rPr lang="zh-CN" altLang="en-US" sz="1800" dirty="0">
                    <a:latin typeface="+mj-ea"/>
                    <a:ea typeface="+mj-ea"/>
                  </a:rPr>
                  <a:t>错误，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dirty="0" smtClean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1800" b="0" i="1" dirty="0" smtClean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b>
                    </m:sSub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𝑥𝑦</m:t>
                    </m:r>
                  </m:oMath>
                </a14:m>
                <a:endParaRPr lang="zh-CN" altLang="en-US" sz="1800" dirty="0">
                  <a:latin typeface="+mj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CN" altLang="en-US" sz="18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063" y="4118570"/>
                <a:ext cx="4057700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901" t="-3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70213" y="1054325"/>
                <a:ext cx="34705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13" y="1054325"/>
                <a:ext cx="3470564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211444"/>
              </p:ext>
            </p:extLst>
          </p:nvPr>
        </p:nvGraphicFramePr>
        <p:xfrm>
          <a:off x="3889213" y="1641187"/>
          <a:ext cx="2877399" cy="214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w1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15586" y="1922318"/>
            <a:ext cx="3083477" cy="311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16" name="组合 15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感知机</a:t>
                </a:r>
                <a:r>
                  <a:rPr lang="en-US" altLang="zh-CN" sz="2100" dirty="0"/>
                  <a:t>-</a:t>
                </a:r>
                <a:r>
                  <a:rPr lang="zh-CN" altLang="en-US" sz="2100" dirty="0"/>
                  <a:t>举例</a:t>
                </a:r>
                <a:endParaRPr lang="en-US" altLang="zh-CN" sz="2100" dirty="0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7" name="任意多边形 16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2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7940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330769" y="1641187"/>
          <a:ext cx="2877399" cy="214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x1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15586" y="4264225"/>
                <a:ext cx="29925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dirty="0">
                    <a:latin typeface="+mj-ea"/>
                    <a:ea typeface="+mj-ea"/>
                  </a:rPr>
                  <a:t>初始化：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=0</m:t>
                    </m:r>
                  </m:oMath>
                </a14:m>
                <a:endParaRPr lang="en-US" altLang="zh-CN" sz="1800" b="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86" y="4264225"/>
                <a:ext cx="299258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62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3299063" y="4119467"/>
                <a:ext cx="4057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latin typeface="+mj-ea"/>
                    <a:ea typeface="+mj-ea"/>
                  </a:rPr>
                  <a:t>如果预测</a:t>
                </a:r>
                <a:r>
                  <a:rPr lang="en-US" altLang="zh-CN" sz="1800" dirty="0">
                    <a:latin typeface="+mj-ea"/>
                    <a:ea typeface="+mj-ea"/>
                  </a:rPr>
                  <a:t>y</a:t>
                </a:r>
                <a:r>
                  <a:rPr lang="zh-CN" altLang="en-US" sz="1800" dirty="0">
                    <a:latin typeface="+mj-ea"/>
                    <a:ea typeface="+mj-ea"/>
                  </a:rPr>
                  <a:t>正确，不做任何操作</a:t>
                </a:r>
                <a:endParaRPr lang="en-US" altLang="zh-CN" sz="1800" dirty="0">
                  <a:latin typeface="+mj-ea"/>
                  <a:ea typeface="+mj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latin typeface="+mj-ea"/>
                    <a:ea typeface="+mj-ea"/>
                  </a:rPr>
                  <a:t>如果预测</a:t>
                </a:r>
                <a:r>
                  <a:rPr lang="en-US" altLang="zh-CN" sz="1800" dirty="0">
                    <a:latin typeface="+mj-ea"/>
                    <a:ea typeface="+mj-ea"/>
                  </a:rPr>
                  <a:t>y</a:t>
                </a:r>
                <a:r>
                  <a:rPr lang="zh-CN" altLang="en-US" sz="1800" dirty="0">
                    <a:latin typeface="+mj-ea"/>
                    <a:ea typeface="+mj-ea"/>
                  </a:rPr>
                  <a:t>错误，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dirty="0" smtClean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1800" b="0" i="1" dirty="0" smtClean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b>
                    </m:sSub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𝑥𝑦</m:t>
                    </m:r>
                  </m:oMath>
                </a14:m>
                <a:endParaRPr lang="zh-CN" altLang="en-US" sz="1800" dirty="0">
                  <a:latin typeface="+mj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CN" altLang="en-US" sz="18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063" y="4119467"/>
                <a:ext cx="4057700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901" t="-3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70213" y="1054325"/>
                <a:ext cx="34705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13" y="1054325"/>
                <a:ext cx="3470564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476771"/>
              </p:ext>
            </p:extLst>
          </p:nvPr>
        </p:nvGraphicFramePr>
        <p:xfrm>
          <a:off x="3889213" y="1641187"/>
          <a:ext cx="2877399" cy="214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w1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15586" y="2263667"/>
            <a:ext cx="3083477" cy="311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16" name="组合 15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感知机</a:t>
                </a:r>
                <a:r>
                  <a:rPr lang="en-US" altLang="zh-CN" sz="2100" dirty="0"/>
                  <a:t>-</a:t>
                </a:r>
                <a:r>
                  <a:rPr lang="zh-CN" altLang="en-US" sz="2100" dirty="0"/>
                  <a:t>举例</a:t>
                </a:r>
                <a:endParaRPr lang="en-US" altLang="zh-CN" sz="2100" dirty="0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7" name="任意多边形 16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2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4418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330769" y="1641187"/>
          <a:ext cx="2877399" cy="214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x1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15586" y="4264225"/>
                <a:ext cx="29925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dirty="0">
                    <a:latin typeface="+mj-ea"/>
                    <a:ea typeface="+mj-ea"/>
                  </a:rPr>
                  <a:t>初始化：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=0</m:t>
                    </m:r>
                  </m:oMath>
                </a14:m>
                <a:endParaRPr lang="en-US" altLang="zh-CN" sz="1800" b="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86" y="4264225"/>
                <a:ext cx="299258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62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3299063" y="4119937"/>
                <a:ext cx="4057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latin typeface="+mj-ea"/>
                    <a:ea typeface="+mj-ea"/>
                  </a:rPr>
                  <a:t>如果预测</a:t>
                </a:r>
                <a:r>
                  <a:rPr lang="en-US" altLang="zh-CN" sz="1800" dirty="0">
                    <a:latin typeface="+mj-ea"/>
                    <a:ea typeface="+mj-ea"/>
                  </a:rPr>
                  <a:t>y</a:t>
                </a:r>
                <a:r>
                  <a:rPr lang="zh-CN" altLang="en-US" sz="1800" dirty="0">
                    <a:latin typeface="+mj-ea"/>
                    <a:ea typeface="+mj-ea"/>
                  </a:rPr>
                  <a:t>正确，不做任何操作</a:t>
                </a:r>
                <a:endParaRPr lang="en-US" altLang="zh-CN" sz="1800" dirty="0">
                  <a:latin typeface="+mj-ea"/>
                  <a:ea typeface="+mj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latin typeface="+mj-ea"/>
                    <a:ea typeface="+mj-ea"/>
                  </a:rPr>
                  <a:t>如果预测</a:t>
                </a:r>
                <a:r>
                  <a:rPr lang="en-US" altLang="zh-CN" sz="1800" dirty="0">
                    <a:latin typeface="+mj-ea"/>
                    <a:ea typeface="+mj-ea"/>
                  </a:rPr>
                  <a:t>y</a:t>
                </a:r>
                <a:r>
                  <a:rPr lang="zh-CN" altLang="en-US" sz="1800" dirty="0">
                    <a:latin typeface="+mj-ea"/>
                    <a:ea typeface="+mj-ea"/>
                  </a:rPr>
                  <a:t>错误，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dirty="0" smtClean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1800" b="0" i="1" dirty="0" smtClean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b>
                    </m:sSub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𝑥𝑦</m:t>
                    </m:r>
                  </m:oMath>
                </a14:m>
                <a:endParaRPr lang="zh-CN" altLang="en-US" sz="1800" dirty="0">
                  <a:latin typeface="+mj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CN" altLang="en-US" sz="18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063" y="4119937"/>
                <a:ext cx="4057700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901" t="-3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70213" y="1054325"/>
                <a:ext cx="34705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13" y="1054325"/>
                <a:ext cx="3470564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3889213" y="1641187"/>
          <a:ext cx="2877399" cy="214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w1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15586" y="2547602"/>
            <a:ext cx="3083477" cy="311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16" name="组合 15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感知机</a:t>
                </a:r>
                <a:r>
                  <a:rPr lang="en-US" altLang="zh-CN" sz="2100" dirty="0"/>
                  <a:t>-</a:t>
                </a:r>
                <a:r>
                  <a:rPr lang="zh-CN" altLang="en-US" sz="2100" dirty="0"/>
                  <a:t>举例</a:t>
                </a:r>
                <a:endParaRPr lang="en-US" altLang="zh-CN" sz="2100" dirty="0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7" name="任意多边形 16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2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9625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330769" y="1641187"/>
          <a:ext cx="2877399" cy="214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x1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15586" y="4264225"/>
                <a:ext cx="29925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dirty="0">
                    <a:latin typeface="+mj-ea"/>
                    <a:ea typeface="+mj-ea"/>
                  </a:rPr>
                  <a:t>初始化：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=0</m:t>
                    </m:r>
                  </m:oMath>
                </a14:m>
                <a:endParaRPr lang="en-US" altLang="zh-CN" sz="1800" b="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86" y="4264225"/>
                <a:ext cx="299258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62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3299063" y="4118729"/>
                <a:ext cx="4057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latin typeface="+mj-ea"/>
                    <a:ea typeface="+mj-ea"/>
                  </a:rPr>
                  <a:t>如果预测</a:t>
                </a:r>
                <a:r>
                  <a:rPr lang="en-US" altLang="zh-CN" sz="1800" dirty="0">
                    <a:latin typeface="+mj-ea"/>
                    <a:ea typeface="+mj-ea"/>
                  </a:rPr>
                  <a:t>y</a:t>
                </a:r>
                <a:r>
                  <a:rPr lang="zh-CN" altLang="en-US" sz="1800" dirty="0">
                    <a:latin typeface="+mj-ea"/>
                    <a:ea typeface="+mj-ea"/>
                  </a:rPr>
                  <a:t>正确，不做任何操作</a:t>
                </a:r>
                <a:endParaRPr lang="en-US" altLang="zh-CN" sz="1800" dirty="0">
                  <a:latin typeface="+mj-ea"/>
                  <a:ea typeface="+mj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latin typeface="+mj-ea"/>
                    <a:ea typeface="+mj-ea"/>
                  </a:rPr>
                  <a:t>如果预测</a:t>
                </a:r>
                <a:r>
                  <a:rPr lang="en-US" altLang="zh-CN" sz="1800" dirty="0">
                    <a:latin typeface="+mj-ea"/>
                    <a:ea typeface="+mj-ea"/>
                  </a:rPr>
                  <a:t>y</a:t>
                </a:r>
                <a:r>
                  <a:rPr lang="zh-CN" altLang="en-US" sz="1800" dirty="0">
                    <a:latin typeface="+mj-ea"/>
                    <a:ea typeface="+mj-ea"/>
                  </a:rPr>
                  <a:t>错误，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dirty="0" smtClean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1800" b="0" i="1" dirty="0" smtClean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b>
                    </m:sSub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𝑥𝑦</m:t>
                    </m:r>
                  </m:oMath>
                </a14:m>
                <a:endParaRPr lang="zh-CN" altLang="en-US" sz="1800" dirty="0">
                  <a:latin typeface="+mj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CN" altLang="en-US" sz="18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063" y="4118729"/>
                <a:ext cx="4057700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901" t="-3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70213" y="1054325"/>
                <a:ext cx="34705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13" y="1054325"/>
                <a:ext cx="3470564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3889213" y="1641187"/>
          <a:ext cx="2877399" cy="214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w1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15586" y="2859329"/>
            <a:ext cx="3083477" cy="311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16" name="组合 15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感知机</a:t>
                </a:r>
                <a:r>
                  <a:rPr lang="en-US" altLang="zh-CN" sz="2100" dirty="0"/>
                  <a:t>-</a:t>
                </a:r>
                <a:r>
                  <a:rPr lang="zh-CN" altLang="en-US" sz="2100" dirty="0"/>
                  <a:t>举例</a:t>
                </a:r>
                <a:endParaRPr lang="en-US" altLang="zh-CN" sz="2100" dirty="0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7" name="任意多边形 16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2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6096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9287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聚类问题</a:t>
            </a:r>
            <a:r>
              <a:rPr lang="en-US" altLang="zh-CN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-</a:t>
            </a: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算法举例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14" name="椭圆 13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738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latin typeface="方正兰亭黑_GBK"/>
                <a:ea typeface="方正兰亭黑_GBK"/>
              </a:rPr>
              <a:t>01</a:t>
            </a:r>
            <a:endParaRPr lang="zh-CN" altLang="en-US" sz="1200">
              <a:solidFill>
                <a:schemeClr val="bg1"/>
              </a:solidFill>
              <a:latin typeface="方正兰亭黑_GBK"/>
              <a:ea typeface="方正兰亭黑_GBK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7511" y="1069513"/>
            <a:ext cx="386133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DBSCAN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Density-Based Spatial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Clustering of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Application with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Noise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DBSCAN</a:t>
            </a:r>
            <a:r>
              <a:rPr lang="zh-CN" altLang="en-US" sz="1600" dirty="0"/>
              <a:t>笑脸聚类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加强版</a:t>
            </a:r>
            <a:r>
              <a:rPr lang="en-US" altLang="zh-CN" sz="1600" dirty="0"/>
              <a:t>mean-shift</a:t>
            </a:r>
          </a:p>
        </p:txBody>
      </p:sp>
      <p:pic>
        <p:nvPicPr>
          <p:cNvPr id="2050" name="Picture 2" descr="http://5b0988e595225.cdn.sohucs.com/images/20180312/883c801be9ee4b8c8cb8094d940d5b3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11" y="668451"/>
            <a:ext cx="6429375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4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5621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330769" y="1641187"/>
          <a:ext cx="2877399" cy="214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x1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15586" y="4264225"/>
                <a:ext cx="29925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dirty="0">
                    <a:latin typeface="+mj-ea"/>
                    <a:ea typeface="+mj-ea"/>
                  </a:rPr>
                  <a:t>初始化：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=0</m:t>
                    </m:r>
                  </m:oMath>
                </a14:m>
                <a:endParaRPr lang="en-US" altLang="zh-CN" sz="1800" b="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86" y="4264225"/>
                <a:ext cx="299258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62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3300815" y="4118570"/>
                <a:ext cx="4057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latin typeface="+mj-ea"/>
                    <a:ea typeface="+mj-ea"/>
                  </a:rPr>
                  <a:t>如果预测</a:t>
                </a:r>
                <a:r>
                  <a:rPr lang="en-US" altLang="zh-CN" sz="1800" dirty="0">
                    <a:latin typeface="+mj-ea"/>
                    <a:ea typeface="+mj-ea"/>
                  </a:rPr>
                  <a:t>y</a:t>
                </a:r>
                <a:r>
                  <a:rPr lang="zh-CN" altLang="en-US" sz="1800" dirty="0">
                    <a:latin typeface="+mj-ea"/>
                    <a:ea typeface="+mj-ea"/>
                  </a:rPr>
                  <a:t>正确，不做任何操作</a:t>
                </a:r>
                <a:endParaRPr lang="en-US" altLang="zh-CN" sz="1800" dirty="0">
                  <a:latin typeface="+mj-ea"/>
                  <a:ea typeface="+mj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latin typeface="+mj-ea"/>
                    <a:ea typeface="+mj-ea"/>
                  </a:rPr>
                  <a:t>如果预测</a:t>
                </a:r>
                <a:r>
                  <a:rPr lang="en-US" altLang="zh-CN" sz="1800" dirty="0">
                    <a:latin typeface="+mj-ea"/>
                    <a:ea typeface="+mj-ea"/>
                  </a:rPr>
                  <a:t>y</a:t>
                </a:r>
                <a:r>
                  <a:rPr lang="zh-CN" altLang="en-US" sz="1800" dirty="0">
                    <a:latin typeface="+mj-ea"/>
                    <a:ea typeface="+mj-ea"/>
                  </a:rPr>
                  <a:t>错误，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dirty="0" smtClean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1800" b="0" i="1" dirty="0" smtClean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b>
                    </m:sSub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𝑥𝑦</m:t>
                    </m:r>
                  </m:oMath>
                </a14:m>
                <a:endParaRPr lang="zh-CN" altLang="en-US" sz="1800" dirty="0">
                  <a:latin typeface="+mj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CN" altLang="en-US" sz="18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815" y="4118570"/>
                <a:ext cx="4057700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901" t="-3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70213" y="1054325"/>
                <a:ext cx="34705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13" y="1054325"/>
                <a:ext cx="3470564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281347"/>
              </p:ext>
            </p:extLst>
          </p:nvPr>
        </p:nvGraphicFramePr>
        <p:xfrm>
          <a:off x="3889213" y="1641187"/>
          <a:ext cx="2877399" cy="214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w1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-5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27729" y="3160666"/>
            <a:ext cx="3083477" cy="311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16" name="组合 15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感知机</a:t>
                </a:r>
                <a:r>
                  <a:rPr lang="en-US" altLang="zh-CN" sz="2100" dirty="0"/>
                  <a:t>-</a:t>
                </a:r>
                <a:r>
                  <a:rPr lang="zh-CN" altLang="en-US" sz="2100" dirty="0"/>
                  <a:t>举例</a:t>
                </a:r>
                <a:endParaRPr lang="en-US" altLang="zh-CN" sz="2100" dirty="0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7" name="任意多边形 16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2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6050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330769" y="1641187"/>
          <a:ext cx="2877399" cy="214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x1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15586" y="4264225"/>
                <a:ext cx="29925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dirty="0">
                    <a:latin typeface="+mj-ea"/>
                    <a:ea typeface="+mj-ea"/>
                  </a:rPr>
                  <a:t>初始化：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+mj-ea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j-ea"/>
                      </a:rPr>
                      <m:t>=0</m:t>
                    </m:r>
                  </m:oMath>
                </a14:m>
                <a:endParaRPr lang="en-US" altLang="zh-CN" sz="1800" b="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86" y="4264225"/>
                <a:ext cx="299258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62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3299063" y="4119202"/>
                <a:ext cx="4057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latin typeface="+mj-ea"/>
                    <a:ea typeface="+mj-ea"/>
                  </a:rPr>
                  <a:t>如果预测</a:t>
                </a:r>
                <a:r>
                  <a:rPr lang="en-US" altLang="zh-CN" sz="1800" dirty="0">
                    <a:latin typeface="+mj-ea"/>
                    <a:ea typeface="+mj-ea"/>
                  </a:rPr>
                  <a:t>y</a:t>
                </a:r>
                <a:r>
                  <a:rPr lang="zh-CN" altLang="en-US" sz="1800" dirty="0">
                    <a:latin typeface="+mj-ea"/>
                    <a:ea typeface="+mj-ea"/>
                  </a:rPr>
                  <a:t>正确，不做任何操作</a:t>
                </a:r>
                <a:endParaRPr lang="en-US" altLang="zh-CN" sz="1800" dirty="0">
                  <a:latin typeface="+mj-ea"/>
                  <a:ea typeface="+mj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latin typeface="+mj-ea"/>
                    <a:ea typeface="+mj-ea"/>
                  </a:rPr>
                  <a:t>如果预测</a:t>
                </a:r>
                <a:r>
                  <a:rPr lang="en-US" altLang="zh-CN" sz="1800" dirty="0">
                    <a:latin typeface="+mj-ea"/>
                    <a:ea typeface="+mj-ea"/>
                  </a:rPr>
                  <a:t>y</a:t>
                </a:r>
                <a:r>
                  <a:rPr lang="zh-CN" altLang="en-US" sz="1800" dirty="0">
                    <a:latin typeface="+mj-ea"/>
                    <a:ea typeface="+mj-ea"/>
                  </a:rPr>
                  <a:t>错误，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dirty="0" smtClean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i="1" dirty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1800" b="0" i="1" dirty="0" smtClean="0"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b>
                    </m:sSub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800" b="0" i="1" dirty="0" smtClean="0"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𝑥𝑦</m:t>
                    </m:r>
                  </m:oMath>
                </a14:m>
                <a:endParaRPr lang="zh-CN" altLang="en-US" sz="1800" dirty="0">
                  <a:latin typeface="+mj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CN" altLang="en-US" sz="18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063" y="4119202"/>
                <a:ext cx="4057700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901" t="-3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70213" y="1054325"/>
                <a:ext cx="34705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13" y="1054325"/>
                <a:ext cx="3470564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401344"/>
              </p:ext>
            </p:extLst>
          </p:nvPr>
        </p:nvGraphicFramePr>
        <p:xfrm>
          <a:off x="3889213" y="1641187"/>
          <a:ext cx="2877399" cy="214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w1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-5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r>
                        <a:rPr lang="en-US" altLang="zh-CN" dirty="0"/>
                        <a:t>-6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8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15586" y="3454931"/>
            <a:ext cx="3083477" cy="311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995212" y="3397326"/>
            <a:ext cx="183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+mj-ea"/>
                <a:ea typeface="+mj-ea"/>
              </a:rPr>
              <a:t>一个</a:t>
            </a:r>
            <a:r>
              <a:rPr lang="en-US" altLang="zh-CN" sz="1800" dirty="0">
                <a:latin typeface="+mj-ea"/>
                <a:ea typeface="+mj-ea"/>
              </a:rPr>
              <a:t>epoch</a:t>
            </a:r>
            <a:r>
              <a:rPr lang="zh-CN" altLang="en-US" sz="1800" dirty="0">
                <a:latin typeface="+mj-ea"/>
                <a:ea typeface="+mj-ea"/>
              </a:rPr>
              <a:t>结束</a:t>
            </a:r>
            <a:endParaRPr lang="en-US" altLang="zh-CN" sz="1800" b="0" dirty="0">
              <a:latin typeface="+mj-ea"/>
              <a:ea typeface="+mj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17" name="组合 16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感知机</a:t>
                </a:r>
                <a:r>
                  <a:rPr lang="en-US" altLang="zh-CN" sz="2100" dirty="0"/>
                  <a:t>-</a:t>
                </a:r>
                <a:r>
                  <a:rPr lang="zh-CN" altLang="en-US" sz="2100" dirty="0"/>
                  <a:t>举例</a:t>
                </a:r>
                <a:endParaRPr lang="en-US" altLang="zh-CN" sz="2100" dirty="0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8" name="任意多边形 17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3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936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248" y="500634"/>
            <a:ext cx="5175504" cy="4142232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9" name="组合 8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感知机</a:t>
                </a:r>
                <a:r>
                  <a:rPr lang="en-US" altLang="zh-CN" sz="2100" dirty="0"/>
                  <a:t>-</a:t>
                </a:r>
                <a:r>
                  <a:rPr lang="zh-CN" altLang="en-US" sz="2100" dirty="0"/>
                  <a:t>举例</a:t>
                </a:r>
                <a:endParaRPr lang="en-US" altLang="zh-CN" sz="2100" dirty="0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0" name="任意多边形 9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4744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48" name="组合 47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感知机</a:t>
                </a:r>
                <a:r>
                  <a:rPr lang="en-US" altLang="zh-CN" sz="2100" dirty="0"/>
                  <a:t>-</a:t>
                </a:r>
                <a:r>
                  <a:rPr lang="zh-CN" altLang="en-US" sz="2100" dirty="0"/>
                  <a:t>举例</a:t>
                </a:r>
                <a:endParaRPr lang="en-US" altLang="zh-CN" sz="2100" dirty="0"/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49" name="任意多边形 48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52" name="图片 51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54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8138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感知机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19350" y="932938"/>
            <a:ext cx="3484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+mj-ea"/>
                <a:ea typeface="+mj-ea"/>
              </a:rPr>
              <a:t>Adaptive Linear Neuron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+mj-ea"/>
                <a:ea typeface="+mj-ea"/>
              </a:rPr>
              <a:t>1960 by </a:t>
            </a:r>
            <a:r>
              <a:rPr lang="en-US" altLang="zh-CN" sz="1800" dirty="0" err="1">
                <a:latin typeface="+mj-ea"/>
                <a:ea typeface="+mj-ea"/>
              </a:rPr>
              <a:t>Widrow</a:t>
            </a:r>
            <a:r>
              <a:rPr lang="en-US" altLang="zh-CN" sz="1800" dirty="0">
                <a:latin typeface="+mj-ea"/>
                <a:ea typeface="+mj-ea"/>
              </a:rPr>
              <a:t> &amp; Hoff</a:t>
            </a:r>
            <a:endParaRPr lang="zh-CN" altLang="en-US" sz="1800" dirty="0"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219" y="1589589"/>
            <a:ext cx="6590434" cy="2697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951996" y="4376515"/>
                <a:ext cx="5677359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18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8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b>
                      </m:sSub>
                      <m:r>
                        <a:rPr lang="en-US" altLang="zh-CN" sz="18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zh-CN" altLang="en-US" sz="18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𝜌</m:t>
                      </m:r>
                      <m:r>
                        <a:rPr lang="en-US" altLang="zh-CN" sz="18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sz="18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8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en-US" altLang="zh-CN" sz="18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8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𝑝𝑟𝑒𝑑𝑖𝑐𝑡𝑒𝑑</m:t>
                          </m:r>
                        </m:sub>
                      </m:sSub>
                      <m:r>
                        <a:rPr lang="en-US" altLang="zh-CN" sz="18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800" dirty="0">
                  <a:latin typeface="+mj-ea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996" y="4376515"/>
                <a:ext cx="5677359" cy="390748"/>
              </a:xfrm>
              <a:prstGeom prst="rect">
                <a:avLst/>
              </a:prstGeom>
              <a:blipFill rotWithShape="0">
                <a:blip r:embed="rId4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3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567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感知机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03" name="图片 102"/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21" name="图片 120"/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23" name="图片 122"/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24" name="图片 123"/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29" name="图片 128"/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130" name="图片 129"/>
          <p:cNvPicPr>
            <a:picLocks noChangeAspect="1"/>
          </p:cNvPicPr>
          <p:nvPr/>
        </p:nvPicPr>
        <p:blipFill>
          <a:blip r:embed="rId1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32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2060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感知机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6" y="500634"/>
            <a:ext cx="5093208" cy="41422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8878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感知机</a:t>
                </a:r>
                <a:r>
                  <a:rPr lang="en-US" altLang="zh-CN" sz="2100" dirty="0"/>
                  <a:t>-</a:t>
                </a:r>
                <a:r>
                  <a:rPr lang="zh-CN" altLang="en-US" sz="2100" dirty="0"/>
                  <a:t>缺陷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720" y="1264402"/>
            <a:ext cx="2762250" cy="2790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877" y="1332461"/>
            <a:ext cx="2286000" cy="26193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39" y="1332461"/>
            <a:ext cx="2419350" cy="2800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5059" y="950366"/>
            <a:ext cx="203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+mj-ea"/>
                <a:ea typeface="+mj-ea"/>
              </a:rPr>
              <a:t>1969 AI winter</a:t>
            </a:r>
            <a:endParaRPr lang="zh-CN" altLang="en-US" sz="1800" dirty="0"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5059" y="4355651"/>
            <a:ext cx="268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+mj-ea"/>
                <a:ea typeface="+mj-ea"/>
              </a:rPr>
              <a:t>1971 Rosenblatt died</a:t>
            </a:r>
            <a:endParaRPr lang="zh-CN" altLang="en-US" sz="1800" dirty="0">
              <a:latin typeface="+mj-ea"/>
              <a:ea typeface="+mj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1096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神经网络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742" y="72736"/>
            <a:ext cx="5028976" cy="4941105"/>
          </a:xfrm>
          <a:prstGeom prst="rect">
            <a:avLst/>
          </a:prstGeom>
        </p:spPr>
      </p:pic>
      <p:sp>
        <p:nvSpPr>
          <p:cNvPr id="11" name="内容占位符 2"/>
          <p:cNvSpPr txBox="1"/>
          <p:nvPr>
            <p:custDataLst>
              <p:tags r:id="rId1"/>
            </p:custDataLst>
          </p:nvPr>
        </p:nvSpPr>
        <p:spPr>
          <a:xfrm>
            <a:off x="446485" y="2091924"/>
            <a:ext cx="2756514" cy="185833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多层神经网络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2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6508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神经网络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46485" y="2147286"/>
            <a:ext cx="2611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+mj-ea"/>
                <a:ea typeface="+mj-ea"/>
              </a:rPr>
              <a:t>A. Kolmogorov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+mj-ea"/>
                <a:ea typeface="+mj-ea"/>
              </a:rPr>
              <a:t>证明：三层神经网络可以表示任何边界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742" y="164145"/>
            <a:ext cx="5291493" cy="44660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4342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9287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聚类问题</a:t>
            </a:r>
            <a:r>
              <a:rPr lang="en-US" altLang="zh-CN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-</a:t>
            </a:r>
            <a:r>
              <a:rPr lang="zh-CN" altLang="en-US" sz="1600" dirty="0">
                <a:solidFill>
                  <a:schemeClr val="accent1"/>
                </a:solidFill>
                <a:latin typeface="方正兰亭黑_GBK"/>
                <a:ea typeface="方正兰亭黑_GBK"/>
              </a:rPr>
              <a:t>算法举例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14" name="椭圆 13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738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latin typeface="方正兰亭黑_GBK"/>
                <a:ea typeface="方正兰亭黑_GBK"/>
              </a:rPr>
              <a:t>01</a:t>
            </a:r>
            <a:endParaRPr lang="zh-CN" altLang="en-US" sz="1200">
              <a:solidFill>
                <a:schemeClr val="bg1"/>
              </a:solidFill>
              <a:latin typeface="方正兰亭黑_GBK"/>
              <a:ea typeface="方正兰亭黑_GBK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7511" y="1069513"/>
            <a:ext cx="38613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GMM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（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Gaussian Mixture Model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）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or MOG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（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Mixture of Gaussian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）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高斯混合模型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074" name="Picture 2" descr="http://5b0988e595225.cdn.sohucs.com/images/20180312/5884bad904e842e39f46f29b27bfc66b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112" y="950727"/>
            <a:ext cx="34290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881" y="2495126"/>
            <a:ext cx="3178341" cy="204685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4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0461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神经网络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742" y="72736"/>
            <a:ext cx="5028976" cy="4941105"/>
          </a:xfrm>
          <a:prstGeom prst="rect">
            <a:avLst/>
          </a:prstGeom>
        </p:spPr>
      </p:pic>
      <p:sp>
        <p:nvSpPr>
          <p:cNvPr id="11" name="内容占位符 2"/>
          <p:cNvSpPr txBox="1"/>
          <p:nvPr>
            <p:custDataLst>
              <p:tags r:id="rId1"/>
            </p:custDataLst>
          </p:nvPr>
        </p:nvSpPr>
        <p:spPr>
          <a:xfrm>
            <a:off x="446485" y="2091924"/>
            <a:ext cx="2756514" cy="185833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训练方法</a:t>
            </a:r>
            <a:endParaRPr lang="en-US" altLang="zh-CN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梯度下降</a:t>
            </a:r>
            <a:endParaRPr lang="en-US" altLang="zh-CN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反向传播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2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5701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10516"/>
              <a:chOff x="1893616" y="449275"/>
              <a:chExt cx="4658264" cy="710516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神经网络</a:t>
                </a:r>
                <a:r>
                  <a:rPr lang="en-US" altLang="zh-CN" sz="2100" dirty="0"/>
                  <a:t>-</a:t>
                </a:r>
                <a:r>
                  <a:rPr lang="zh-CN" altLang="en-US" sz="2100" dirty="0"/>
                  <a:t>梯度下降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92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sp>
        <p:nvSpPr>
          <p:cNvPr id="11" name="内容占位符 2"/>
          <p:cNvSpPr txBox="1"/>
          <p:nvPr>
            <p:custDataLst>
              <p:tags r:id="rId1"/>
            </p:custDataLst>
          </p:nvPr>
        </p:nvSpPr>
        <p:spPr>
          <a:xfrm>
            <a:off x="330768" y="1018089"/>
            <a:ext cx="3043973" cy="185833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对目标函数进行梯度下降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299" y="924955"/>
            <a:ext cx="4826240" cy="240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70185" y="1487357"/>
                <a:ext cx="2680855" cy="1100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zh-CN" sz="1600" b="1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e>
                      </m:d>
                      <m:r>
                        <a:rPr lang="en-US" altLang="zh-CN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600" i="1" dirty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i="1" dirty="0"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dirty="0"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600" i="1" dirty="0"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 i="1" dirty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1600" i="1" dirty="0"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b="1" i="1" dirty="0"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altLang="zh-CN" sz="1600" i="1" dirty="0"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sz="1600" i="1" dirty="0"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dirty="0"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 i="1" dirty="0"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14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85" y="1487357"/>
                <a:ext cx="2680855" cy="1100622"/>
              </a:xfrm>
              <a:prstGeom prst="rect">
                <a:avLst/>
              </a:prstGeom>
              <a:blipFill rotWithShape="0">
                <a:blip r:embed="rId5"/>
                <a:stretch>
                  <a:fillRect b="-1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-631817" y="2847826"/>
                <a:ext cx="4572000" cy="125258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altLang="zh-CN" sz="1600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1600" b="1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r>
                            <a:rPr lang="zh-CN" altLang="en-US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𝛾</m:t>
                          </m:r>
                        </m:e>
                      </m:func>
                      <m:r>
                        <a:rPr lang="en-US" altLang="zh-CN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1600" b="1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  <m: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1600" i="1" dirty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1" i="1" dirty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sz="1600" i="1" dirty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600" b="1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1600" i="1" dirty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600" i="1" dirty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1" i="1" dirty="0"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𝒂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16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   </m:t>
                      </m:r>
                      <m:sSub>
                        <m:sSubPr>
                          <m:ctrlP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zh-CN" altLang="en-US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≥</m:t>
                      </m:r>
                      <m:r>
                        <a:rPr lang="zh-CN" altLang="en-US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𝛾</m:t>
                      </m:r>
                    </m:oMath>
                  </m:oMathPara>
                </a14:m>
                <a:endParaRPr lang="en-US" altLang="zh-CN" sz="16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1817" y="2847826"/>
                <a:ext cx="4572000" cy="12525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670419" y="3589742"/>
                <a:ext cx="4572000" cy="555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00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太复杂</m:t>
                      </m:r>
                    </m:oMath>
                  </m:oMathPara>
                </a14:m>
                <a:endParaRPr lang="en-US" altLang="zh-CN" sz="20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419" y="3589742"/>
                <a:ext cx="4572000" cy="555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9729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/>
          <p:cNvSpPr txBox="1"/>
          <p:nvPr>
            <p:custDataLst>
              <p:tags r:id="rId1"/>
            </p:custDataLst>
          </p:nvPr>
        </p:nvSpPr>
        <p:spPr>
          <a:xfrm>
            <a:off x="330769" y="1018089"/>
            <a:ext cx="2756514" cy="185833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梯度下降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5" y="3646129"/>
            <a:ext cx="2260881" cy="1254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474" y="822292"/>
            <a:ext cx="4238625" cy="3533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70185" y="1487357"/>
                <a:ext cx="2680855" cy="15507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sz="16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≔</m:t>
                      </m:r>
                      <m:r>
                        <a:rPr lang="en-US" altLang="zh-CN" sz="16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zh-CN" altLang="en-US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𝜌</m:t>
                      </m:r>
                      <m:r>
                        <a:rPr lang="en-US" altLang="zh-CN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r>
                        <a:rPr lang="en-US" altLang="zh-CN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′</m:t>
                      </m:r>
                      <m:d>
                        <m:dPr>
                          <m:ctrlP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14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4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≔</m:t>
                      </m:r>
                      <m:sSub>
                        <m:sSubPr>
                          <m:ctrlP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zh-CN" altLang="en-US" sz="1600" i="1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𝜌</m:t>
                      </m:r>
                      <m:f>
                        <m:fPr>
                          <m:ctrlPr>
                            <a:rPr lang="en-GB" altLang="zh-CN" sz="160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GB" altLang="zh-CN" sz="160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  <m:r>
                            <a:rPr lang="en-US" altLang="zh-CN" sz="16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,…,</m:t>
                              </m:r>
                              <m:r>
                                <a:rPr lang="en-US" altLang="zh-CN" sz="16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16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num>
                        <m:den>
                          <m:r>
                            <a:rPr lang="en-GB" altLang="zh-CN" sz="160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altLang="zh-CN" sz="160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4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85" y="1487357"/>
                <a:ext cx="2680855" cy="155074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14" name="组合 13"/>
            <p:cNvGrpSpPr/>
            <p:nvPr/>
          </p:nvGrpSpPr>
          <p:grpSpPr>
            <a:xfrm>
              <a:off x="595313" y="387468"/>
              <a:ext cx="4658264" cy="710516"/>
              <a:chOff x="1893616" y="449275"/>
              <a:chExt cx="4658264" cy="710516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神经网络</a:t>
                </a:r>
                <a:r>
                  <a:rPr lang="en-US" altLang="zh-CN" sz="2100" dirty="0"/>
                  <a:t>-</a:t>
                </a:r>
                <a:r>
                  <a:rPr lang="zh-CN" altLang="en-US" sz="2100" dirty="0"/>
                  <a:t>梯度下降</a:t>
                </a:r>
                <a:endParaRPr lang="en-US" altLang="zh-CN" sz="2100" dirty="0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893616" y="867233"/>
                <a:ext cx="4658264" cy="292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5" name="任意多边形 1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20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5787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神经网络</a:t>
                </a:r>
                <a:r>
                  <a:rPr lang="en-US" altLang="zh-CN" sz="2100" dirty="0"/>
                  <a:t>-</a:t>
                </a:r>
                <a:r>
                  <a:rPr lang="zh-CN" altLang="en-US" sz="2100" dirty="0"/>
                  <a:t>反向传播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sp>
        <p:nvSpPr>
          <p:cNvPr id="11" name="内容占位符 2"/>
          <p:cNvSpPr txBox="1"/>
          <p:nvPr>
            <p:custDataLst>
              <p:tags r:id="rId1"/>
            </p:custDataLst>
          </p:nvPr>
        </p:nvSpPr>
        <p:spPr>
          <a:xfrm>
            <a:off x="330769" y="1018089"/>
            <a:ext cx="2756514" cy="185833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Forward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3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AD6E1CD-EAB3-4E4A-85FD-E107188D5F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028" y="1746619"/>
            <a:ext cx="3944842" cy="2259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1672CDF-813E-4E4E-9B60-0448A63242B3}"/>
                  </a:ext>
                </a:extLst>
              </p:cNvPr>
              <p:cNvSpPr/>
              <p:nvPr/>
            </p:nvSpPr>
            <p:spPr>
              <a:xfrm>
                <a:off x="3703877" y="3727180"/>
                <a:ext cx="1736245" cy="1007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4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en-US" altLang="zh-CN" sz="14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4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r>
                        <a:rPr lang="en-US" altLang="zh-CN" sz="14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altLang="zh-CN" sz="14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14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b="0" i="1" dirty="0" smtClean="0"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4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4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dirty="0" smtClean="0"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14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14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𝑏</m:t>
                      </m:r>
                      <m:r>
                        <a:rPr lang="en-US" altLang="zh-CN" sz="1400" b="0" i="1" dirty="0" smtClean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1400" i="1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1672CDF-813E-4E4E-9B60-0448A6324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77" y="3727180"/>
                <a:ext cx="1736245" cy="1007584"/>
              </a:xfrm>
              <a:prstGeom prst="rect">
                <a:avLst/>
              </a:prstGeom>
              <a:blipFill>
                <a:blip r:embed="rId6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67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34" name="组合 33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神经网络</a:t>
                </a:r>
                <a:r>
                  <a:rPr lang="en-US" altLang="zh-CN" sz="2100" dirty="0"/>
                  <a:t>-</a:t>
                </a:r>
                <a:r>
                  <a:rPr lang="zh-CN" altLang="en-US" sz="2100" dirty="0"/>
                  <a:t>反向传播</a:t>
                </a:r>
                <a:endParaRPr lang="en-US" altLang="zh-CN" sz="2100" dirty="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sp>
        <p:nvSpPr>
          <p:cNvPr id="11" name="内容占位符 2"/>
          <p:cNvSpPr txBox="1"/>
          <p:nvPr>
            <p:custDataLst>
              <p:tags r:id="rId1"/>
            </p:custDataLst>
          </p:nvPr>
        </p:nvSpPr>
        <p:spPr>
          <a:xfrm>
            <a:off x="330769" y="1018089"/>
            <a:ext cx="2756514" cy="185833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Forward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378" y="1018089"/>
            <a:ext cx="4610100" cy="3638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3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1746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/>
          <p:cNvSpPr txBox="1"/>
          <p:nvPr>
            <p:custDataLst>
              <p:tags r:id="rId1"/>
            </p:custDataLst>
          </p:nvPr>
        </p:nvSpPr>
        <p:spPr>
          <a:xfrm>
            <a:off x="330769" y="1018089"/>
            <a:ext cx="2756514" cy="185833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Forward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Backward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378" y="1018089"/>
            <a:ext cx="4610100" cy="363855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10" name="组合 9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神经网络</a:t>
                </a:r>
                <a:r>
                  <a:rPr lang="en-US" altLang="zh-CN" sz="2100" dirty="0"/>
                  <a:t>-</a:t>
                </a:r>
                <a:r>
                  <a:rPr lang="zh-CN" altLang="en-US" sz="2100" dirty="0"/>
                  <a:t>反向传播</a:t>
                </a:r>
                <a:endParaRPr lang="en-US" altLang="zh-CN" sz="2100" dirty="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3" name="任意多边形 12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8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9619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30768" y="1018089"/>
                <a:ext cx="3505209" cy="1858338"/>
              </a:xfr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目标函数：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𝐽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3,6</m:t>
                          </m:r>
                        </m:sub>
                      </m:sSub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≔</m:t>
                      </m:r>
                      <m:sSub>
                        <m:sSub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3,6</m:t>
                          </m:r>
                        </m:sub>
                      </m:sSub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zh-CN" altLang="en-US" sz="18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𝜌</m:t>
                      </m:r>
                      <m:f>
                        <m:fPr>
                          <m:ctrlPr>
                            <a:rPr lang="en-GB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GB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𝐽</m:t>
                          </m:r>
                        </m:num>
                        <m:den>
                          <m:r>
                            <a:rPr lang="en-GB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altLang="zh-CN" sz="18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3,6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330768" y="1018089"/>
                <a:ext cx="3505209" cy="1858338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2612" y="164145"/>
            <a:ext cx="4610100" cy="363855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12" name="组合 11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神经网络</a:t>
                </a:r>
                <a:r>
                  <a:rPr lang="en-US" altLang="zh-CN" sz="2100" dirty="0"/>
                  <a:t>-</a:t>
                </a:r>
                <a:r>
                  <a:rPr lang="zh-CN" altLang="en-US" sz="2100" dirty="0"/>
                  <a:t>反向传播</a:t>
                </a:r>
                <a:endParaRPr lang="en-US" altLang="zh-CN" sz="2100" dirty="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3" name="任意多边形 12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8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8276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30768" y="1018089"/>
                <a:ext cx="3505209" cy="1858338"/>
              </a:xfr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目标函数：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𝐽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3,6</m:t>
                          </m:r>
                        </m:sub>
                      </m:sSub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≔</m:t>
                      </m:r>
                      <m:sSub>
                        <m:sSub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3,6</m:t>
                          </m:r>
                        </m:sub>
                      </m:sSub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zh-CN" altLang="en-US" sz="18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𝜌</m:t>
                      </m:r>
                      <m:f>
                        <m:fPr>
                          <m:ctrlPr>
                            <a:rPr lang="en-GB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GB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𝐽</m:t>
                          </m:r>
                        </m:num>
                        <m:den>
                          <m:r>
                            <a:rPr lang="en-GB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altLang="zh-CN" sz="18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3,6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330768" y="1018089"/>
                <a:ext cx="3505209" cy="1858338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2612" y="164145"/>
            <a:ext cx="4610100" cy="3638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83169" y="2730966"/>
                <a:ext cx="7966031" cy="21396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altLang="zh-CN" sz="160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𝐽</m:t>
                          </m:r>
                        </m:num>
                        <m:den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3,6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f>
                            <m:f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3,6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f>
                            <m:f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3,6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f>
                            <m:f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3,6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3,</m:t>
                                  </m:r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4</m:t>
                                  </m:r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,6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4</m:t>
                                  </m:r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,6</m:t>
                                  </m:r>
                                </m:sub>
                              </m:s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5</m:t>
                                  </m:r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,6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5</m:t>
                                  </m:r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,6</m:t>
                                  </m:r>
                                </m:sub>
                              </m:s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3,6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69" y="2730966"/>
                <a:ext cx="7966031" cy="21396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12" name="组合 11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神经网络</a:t>
                </a:r>
                <a:r>
                  <a:rPr lang="en-US" altLang="zh-CN" sz="2100" dirty="0"/>
                  <a:t>-</a:t>
                </a:r>
                <a:r>
                  <a:rPr lang="zh-CN" altLang="en-US" sz="2100" dirty="0"/>
                  <a:t>反向传播</a:t>
                </a:r>
                <a:endParaRPr lang="en-US" altLang="zh-CN" sz="2100" dirty="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3" name="任意多边形 12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8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4138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30768" y="1018089"/>
                <a:ext cx="3505209" cy="1858338"/>
              </a:xfr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目标函数：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𝐽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3,6</m:t>
                          </m:r>
                        </m:sub>
                      </m:sSub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≔</m:t>
                      </m:r>
                      <m:sSub>
                        <m:sSub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3,6</m:t>
                          </m:r>
                        </m:sub>
                      </m:sSub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zh-CN" altLang="en-US" sz="18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𝜌</m:t>
                      </m:r>
                      <m:f>
                        <m:fPr>
                          <m:ctrlPr>
                            <a:rPr lang="en-GB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GB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𝐽</m:t>
                          </m:r>
                        </m:num>
                        <m:den>
                          <m:r>
                            <a:rPr lang="en-GB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altLang="zh-CN" sz="18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3,6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330768" y="1018089"/>
                <a:ext cx="3505209" cy="1858338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2612" y="164145"/>
            <a:ext cx="4610100" cy="3638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84555" y="2733182"/>
                <a:ext cx="7966031" cy="21396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altLang="zh-CN" sz="160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𝐽</m:t>
                          </m:r>
                        </m:num>
                        <m:den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3,6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f>
                            <m:f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3,6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f>
                            <m:f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3,6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f>
                            <m:f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3,6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3,</m:t>
                                  </m:r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4</m:t>
                                  </m:r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,6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4</m:t>
                                  </m:r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,6</m:t>
                                  </m:r>
                                </m:sub>
                              </m:s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5</m:t>
                                  </m:r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,6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5</m:t>
                                  </m:r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,6</m:t>
                                  </m:r>
                                </m:sub>
                              </m:s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3,6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𝐽</m:t>
                          </m:r>
                        </m:num>
                        <m:den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3,6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55" y="2733182"/>
                <a:ext cx="7966031" cy="21396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12" name="组合 11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神经网络</a:t>
                </a:r>
                <a:r>
                  <a:rPr lang="en-US" altLang="zh-CN" sz="2100" dirty="0"/>
                  <a:t>-</a:t>
                </a:r>
                <a:r>
                  <a:rPr lang="zh-CN" altLang="en-US" sz="2100" dirty="0"/>
                  <a:t>反向传播</a:t>
                </a:r>
                <a:endParaRPr lang="en-US" altLang="zh-CN" sz="2100" dirty="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3" name="任意多边形 12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8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4796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30768" y="1018089"/>
                <a:ext cx="3505209" cy="1858338"/>
              </a:xfr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目标函数：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𝐽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3,6</m:t>
                          </m:r>
                        </m:sub>
                      </m:sSub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≔</m:t>
                      </m:r>
                      <m:sSub>
                        <m:sSub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3,6</m:t>
                          </m:r>
                        </m:sub>
                      </m:sSub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zh-CN" altLang="en-US" sz="18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𝜌</m:t>
                      </m:r>
                      <m:f>
                        <m:fPr>
                          <m:ctrlPr>
                            <a:rPr lang="en-GB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GB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𝐽</m:t>
                          </m:r>
                        </m:num>
                        <m:den>
                          <m:r>
                            <a:rPr lang="en-GB" altLang="zh-CN" sz="18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altLang="zh-CN" sz="18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3,6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330768" y="1018089"/>
                <a:ext cx="3505209" cy="1858338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2612" y="164145"/>
            <a:ext cx="4610100" cy="3638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70050" y="2825985"/>
                <a:ext cx="3665927" cy="1989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altLang="zh-CN" sz="160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𝐽</m:t>
                          </m:r>
                        </m:num>
                        <m:den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3,6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𝐽</m:t>
                          </m:r>
                        </m:num>
                        <m:den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3,6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𝐽</m:t>
                          </m:r>
                        </m:num>
                        <m:den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𝐽</m:t>
                          </m:r>
                        </m:num>
                        <m:den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GB" altLang="zh-CN" sz="16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50" y="2825985"/>
                <a:ext cx="3665927" cy="1989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/>
          <p:cNvGrpSpPr/>
          <p:nvPr/>
        </p:nvGrpSpPr>
        <p:grpSpPr>
          <a:xfrm>
            <a:off x="330769" y="164145"/>
            <a:ext cx="3609414" cy="760810"/>
            <a:chOff x="441025" y="218860"/>
            <a:chExt cx="4812552" cy="1014413"/>
          </a:xfrm>
        </p:grpSpPr>
        <p:grpSp>
          <p:nvGrpSpPr>
            <p:cNvPr id="12" name="组合 11"/>
            <p:cNvGrpSpPr/>
            <p:nvPr/>
          </p:nvGrpSpPr>
          <p:grpSpPr>
            <a:xfrm>
              <a:off x="595313" y="387468"/>
              <a:ext cx="4658264" cy="707951"/>
              <a:chOff x="1893616" y="449275"/>
              <a:chExt cx="4658264" cy="70795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1893616" y="449275"/>
                <a:ext cx="3904343" cy="5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2100" dirty="0"/>
                  <a:t>神经网络</a:t>
                </a:r>
                <a:r>
                  <a:rPr lang="en-US" altLang="zh-CN" sz="2100" dirty="0"/>
                  <a:t>-</a:t>
                </a:r>
                <a:r>
                  <a:rPr lang="zh-CN" altLang="en-US" sz="2100" dirty="0"/>
                  <a:t>反向传播</a:t>
                </a:r>
                <a:endParaRPr lang="en-US" altLang="zh-CN" sz="2100" dirty="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893616" y="867233"/>
                <a:ext cx="4658264" cy="2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zh-CN" alt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分类</a:t>
                </a:r>
                <a:endParaRPr lang="en-US" altLang="zh-CN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3" name="任意多边形 12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1" y="0"/>
            <a:ext cx="732559" cy="732559"/>
          </a:xfrm>
          <a:prstGeom prst="rect">
            <a:avLst/>
          </a:prstGeom>
        </p:spPr>
      </p:pic>
      <p:sp>
        <p:nvSpPr>
          <p:cNvPr id="18" name="页脚占位符 3">
            <a:extLst>
              <a:ext uri="{FF2B5EF4-FFF2-40B4-BE49-F238E27FC236}">
                <a16:creationId xmlns:a16="http://schemas.microsoft.com/office/drawing/2014/main" id="{95F47D54-EACE-E645-A4B3-E84E4214B3FB}"/>
              </a:ext>
            </a:extLst>
          </p:cNvPr>
          <p:cNvSpPr txBox="1">
            <a:spLocks/>
          </p:cNvSpPr>
          <p:nvPr/>
        </p:nvSpPr>
        <p:spPr>
          <a:xfrm>
            <a:off x="2804160" y="4767263"/>
            <a:ext cx="4718430" cy="2746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/>
              <a:t>版权所有</a:t>
            </a:r>
            <a:r>
              <a:rPr lang="en-US" altLang="zh-CN" sz="1000"/>
              <a:t>@</a:t>
            </a:r>
            <a:r>
              <a:rPr lang="zh-CN" altLang="en-US" sz="1000"/>
              <a:t>郑小林，浙江大学人工智能研究所</a:t>
            </a:r>
            <a:r>
              <a:rPr lang="en-US" altLang="zh-CN" sz="1000"/>
              <a:t>, xlzheng@zju.edu.cn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127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5"/>
  <p:tag name="KSO_WM_UNIT_TYPE" val="f"/>
  <p:tag name="KSO_WM_UNIT_INDEX" val="1"/>
  <p:tag name="KSO_WM_UNIT_ID" val="custom160145_2*f*1"/>
  <p:tag name="KSO_WM_UNIT_CLEAR" val="1"/>
  <p:tag name="KSO_WM_UNIT_LAYERLEVEL" val="1"/>
  <p:tag name="KSO_WM_UNIT_VALUE" val="408"/>
  <p:tag name="KSO_WM_UNIT_HIGHLIGHT" val="0"/>
  <p:tag name="KSO_WM_UNIT_COMPATIBLE" val="0"/>
  <p:tag name="KSO_WM_UNIT_PRESET_TEXT_INDEX" val="5"/>
  <p:tag name="KSO_WM_UNIT_PRESET_TEXT_LEN" val="232"/>
</p:tagLst>
</file>

<file path=ppt/theme/theme1.xml><?xml version="1.0" encoding="utf-8"?>
<a:theme xmlns:a="http://schemas.openxmlformats.org/drawingml/2006/main" name="Office 主题">
  <a:themeElements>
    <a:clrScheme name="简约质感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7506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常用3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蓝色沉稳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4E79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1">
      <a:majorFont>
        <a:latin typeface="Calibri"/>
        <a:ea typeface="微软雅黑"/>
        <a:cs typeface=""/>
      </a:majorFont>
      <a:minorFont>
        <a:latin typeface="Calibri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8819</TotalTime>
  <Words>5046</Words>
  <Application>Microsoft Office PowerPoint</Application>
  <PresentationFormat>全屏显示(16:9)</PresentationFormat>
  <Paragraphs>1156</Paragraphs>
  <Slides>102</Slides>
  <Notes>100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102</vt:i4>
      </vt:variant>
    </vt:vector>
  </HeadingPairs>
  <TitlesOfParts>
    <vt:vector size="113" baseType="lpstr">
      <vt:lpstr>方正兰亭黑_GBK</vt:lpstr>
      <vt:lpstr>微软雅黑</vt:lpstr>
      <vt:lpstr>微软雅黑 Light</vt:lpstr>
      <vt:lpstr>Arial</vt:lpstr>
      <vt:lpstr>Calibri</vt:lpstr>
      <vt:lpstr>Calibri Light</vt:lpstr>
      <vt:lpstr>Cambria Math</vt:lpstr>
      <vt:lpstr>Century Gothic</vt:lpstr>
      <vt:lpstr>Wingdings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炜 周</cp:lastModifiedBy>
  <cp:revision>1443</cp:revision>
  <dcterms:created xsi:type="dcterms:W3CDTF">2019-06-14T01:23:32Z</dcterms:created>
  <dcterms:modified xsi:type="dcterms:W3CDTF">2023-07-05T04:53:19Z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2052-1.1.0.1454</vt:lpwstr>
  </property>
</Properties>
</file>